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for having me. A few years ago I was sitting exactly where you are — without everything figured out. I didn't know if I'd freelance, do backend, or organise a community. Today isn't just about technology; it's about the journey from student to someone who can build things, work with clients and create opportunities.
INTERACTION: 'How many of you already know exactly what you want to do after college?' ... 'How many are still figuring it out?' ... 'If you're in the second group, don't worry. I was there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college there's pressure to have it all figured out — Android? Web? Flutter? AI? Placements? Freelancing? With so many options, sometimes we end up doing nothing.
The lesson I learned after college: you don't need the entire roadmap, just the next step. My journey wasn't a straight line — I tried things, made mistakes, built projects, worked with clients, got involved in the community, and later explored backend.
So instead of telling you what you SHOULD become, I'll show you how to start becoming useful.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journey in stages: college and exploration → development, learning how software actually works → Flutter became central → freelancing, where I learned code is only one part of the job → community, meeting developers and designers through Flutter Kanpur → and recently, going deeper into backend.
Notice: these aren't separate things. Each stage came from the previous one. You don't suddenly become 'successful' — you build one skill, then another, then another opportunity.
KEY LINE: 'Your career is not a single decision. It's a series of decisions.'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Probably the biggest takeaway today. Students spend months learning — a YouTube video, a course, another tutorial — and after six months they know theory but haven't built anything.
There's a big difference between knowing how something works and being able to build with it. When you build, things break: the API fails, the UI breaks, the app crashes. You Google, ask AI, read docs, try again. THAT process is where real learning happens.
EXAMPLE: 'If you're learning Flutter, don't spend three months only on widgets. Build a small app. Even a terrible one. Finish it. Then improve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Flutter became central to my journey — but the biggest things it taught me weren't really about Flutter.
UI taught me how users interact with software. State management taught me how data changes. APIs taught me an app is connected to systems outside the screen. Debugging taught me that randomly changing code isn't a solution. And shipping taught me: a feature isn't useful until someone can actually use it. That's a very different mindset from college assignments.
INTERACTION: 'How many of you have built an app but never actually released it?' ... 'That's okay. But your next goal should be to actually ship something.'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Freelancing taught me something very quickly: the client doesn't care how many languages you know. They have a problem and want it solved.
It's not just 'client gives requirement → I write code → I get paid.' It's: find the client, understand what they actually need, ask questions, estimate, communicate clearly, build, handle changes, fix bugs, deliver — and sometimes support afterwards.
KEY LINE: 'Communication is also a technical skill.' You can be an excellent programmer, but if you can't explain your work, understand requirements, or communicate delays, working with clients becomes very difficult.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came community — I'm a co-organiser of Flutter Kanpur. You learn a lot faster when surrounded by people who are also building. Meeting developers shows you how others solve problems. Talking to designers changes how you see things. Organising an event teaches communication and leadership. Speaking in front of people makes you better at explaining. Helping someone else often makes YOU understand the concept better.
STRONG MESSAGE: 'You don't have to be an expert to contribute.' Beginners can share what they're learning, help someone with yesterday's lesson, volunteer, organise, ask questions, build connections.
TIP: Replace/augment this slide with 2-3 real photos from Flutter Kanpur events — it lands much better.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 while I was focused only on mobile. But on real products you realise the app is just one piece: the user taps a button → the app sends an API request → the backend processes it → talks to a database → auth happens somewhere → files are stored somewhere → everything is deployed somewhere. There's an entire world behind the screen. That's why I've been going deeper into backend.
IMPORTANT: I'm not saying everyone must become full-stack. The point is: go deep in your primary skill, but understand the ecosystem around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Spend ~30-45 seconds each:
1) Building projects beats endlessly preparing to build.
2) Your first app is allowed to be ugly and buggy — finish it.
3) Don't just write 'Flutter Developer' on a resume — show what you built.
4) Learn to explain decisions, ask questions, communicate problems.
5) You don't need every technology. Pick something, go deep.
6) AI makes you dramatically faster — but don't copy code you don't understand.
7) Meet developers BEFORE you need a job. Relationships shouldn't start at referral time.
8) You'll almost never feel completely ready. Start anyway.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don't want you to feel motivated for two hours and forget everything tomorrow. So: give yourself 30 days.
Build ONE project and finish it — expense tracker, weather app, chat app, college management system, anything. Put it on GitHub. Connect with five developers. Attend one community event. Learn one meaningful thing every day.
CLOSE: 'At the end of 30 days, you might not have a job. You might not be an expert. But you'll have something much more important — momentum.'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SLOW DOWN HERE. If you remember only one thing from today: don't wait to be ready.
You don't need to know everything before starting. You don't need the perfect laptop, the perfect project, five languages, thousands of followers, or expert status. Start with what you know. Build something. Break it. Fix it. Learn something. Share it. Do it again.
PAUSE. Then: 'A few years from now, you might look back and realise that one small project you started in college was actually the beginning of your career.'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That's what I wanted to share. I haven't figured everything out — I'm still learning, still building, still making mistakes. That's the point: your career doesn't become complete one day; you keep learning and keep moving.
Start building something. Find people who are building too. Help each other. Don't be afraid to try things before you feel ready. Point at the QR: 'Scan this to connect with me.' Leave this slide up during Q&amp;A so people can scan.
Q&amp;A WARM-UP (don't wait in silence): 'How many of you are interested in development?' → 'How many in freelancing?' → 'How many want to start something of their own?' Use the hands to kick off Q&amp;A.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slideLayout" Target="../slideLayouts/slideLayout1.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1.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1E33"/>
        </a:solidFill>
      </p:bgPr>
    </p:bg>
    <p:spTree>
      <p:nvGrpSpPr>
        <p:cNvPr id="1" name=""/>
        <p:cNvGrpSpPr/>
        <p:nvPr/>
      </p:nvGrpSpPr>
      <p:grpSpPr>
        <a:xfrm>
          <a:off x="0" y="0"/>
          <a:ext cx="0" cy="0"/>
          <a:chOff x="0" y="0"/>
          <a:chExt cx="0" cy="0"/>
        </a:xfrm>
      </p:grpSpPr>
      <p:sp>
        <p:nvSpPr>
          <p:cNvPr id="2" name="Text 0"/>
          <p:cNvSpPr txBox="1"/>
          <p:nvPr/>
        </p:nvSpPr>
        <p:spPr>
          <a:xfrm>
            <a:off x="7223760" y="1554480"/>
            <a:ext cx="4937760" cy="3657600"/>
          </a:xfrm>
          <a:prstGeom prst="rect">
            <a:avLst/>
          </a:prstGeom>
          <a:noFill/>
          <a:ln/>
        </p:spPr>
        <p:txBody>
          <a:bodyPr wrap="square" lIns="0" tIns="0" rIns="0" bIns="0" rtlCol="0" anchor="ctr"/>
          <a:lstStyle/>
          <a:p>
            <a:pPr algn="ctr" indent="0" marL="0">
              <a:buNone/>
            </a:pPr>
            <a:r>
              <a:rPr lang="en-US" sz="15000" b="1" dirty="0">
                <a:solidFill>
                  <a:srgbClr val="13304F"/>
                </a:solidFill>
                <a:latin typeface="Arial" pitchFamily="34" charset="0"/>
                <a:ea typeface="Arial" pitchFamily="34" charset="-122"/>
                <a:cs typeface="Arial" pitchFamily="34" charset="-120"/>
              </a:rPr>
              <a:t>&lt;/&gt;</a:t>
            </a:r>
            <a:endParaRPr lang="en-US" sz="15000" dirty="0"/>
          </a:p>
        </p:txBody>
      </p:sp>
      <p:sp>
        <p:nvSpPr>
          <p:cNvPr id="3" name="Text 1"/>
          <p:cNvSpPr txBox="1"/>
          <p:nvPr/>
        </p:nvSpPr>
        <p:spPr>
          <a:xfrm>
            <a:off x="822960" y="1051560"/>
            <a:ext cx="7315200" cy="411480"/>
          </a:xfrm>
          <a:prstGeom prst="rect">
            <a:avLst/>
          </a:prstGeom>
          <a:noFill/>
          <a:ln/>
        </p:spPr>
        <p:txBody>
          <a:bodyPr wrap="square" lIns="0" tIns="0" rIns="0" bIns="0" rtlCol="0" anchor="ctr"/>
          <a:lstStyle/>
          <a:p>
            <a:pPr indent="0" marL="0">
              <a:buNone/>
            </a:pPr>
            <a:r>
              <a:rPr lang="en-US" sz="1500" b="1" spc="600" kern="0" dirty="0">
                <a:solidFill>
                  <a:srgbClr val="47C1FF"/>
                </a:solidFill>
                <a:latin typeface="Arial" pitchFamily="34" charset="0"/>
                <a:ea typeface="Arial" pitchFamily="34" charset="-122"/>
                <a:cs typeface="Arial" pitchFamily="34" charset="-120"/>
              </a:rPr>
              <a:t>ALUMNI TALK</a:t>
            </a:r>
            <a:endParaRPr lang="en-US" sz="1500" dirty="0"/>
          </a:p>
        </p:txBody>
      </p:sp>
      <p:sp>
        <p:nvSpPr>
          <p:cNvPr id="4" name="Text 2"/>
          <p:cNvSpPr txBox="1"/>
          <p:nvPr/>
        </p:nvSpPr>
        <p:spPr>
          <a:xfrm>
            <a:off x="822960" y="1554480"/>
            <a:ext cx="9601200" cy="2286000"/>
          </a:xfrm>
          <a:prstGeom prst="rect">
            <a:avLst/>
          </a:prstGeom>
          <a:noFill/>
          <a:ln/>
        </p:spPr>
        <p:txBody>
          <a:bodyPr wrap="square" lIns="0" tIns="0" rIns="0" bIns="0" rtlCol="0" anchor="ctr"/>
          <a:lstStyle/>
          <a:p>
            <a:pPr indent="0" marL="0">
              <a:lnSpc>
                <a:spcPts val="6600"/>
              </a:lnSpc>
              <a:buNone/>
            </a:pPr>
            <a:r>
              <a:rPr lang="en-US" sz="6000" b="1" dirty="0">
                <a:solidFill>
                  <a:srgbClr val="FFFFFF"/>
                </a:solidFill>
                <a:latin typeface="Arial" pitchFamily="34" charset="0"/>
                <a:ea typeface="Arial" pitchFamily="34" charset="-122"/>
                <a:cs typeface="Arial" pitchFamily="34" charset="-120"/>
              </a:rPr>
              <a:t>FROM COLLEGE</a:t>
            </a:r>
            <a:endParaRPr lang="en-US" sz="6000" dirty="0"/>
          </a:p>
          <a:p>
            <a:pPr indent="0" marL="0">
              <a:lnSpc>
                <a:spcPts val="6600"/>
              </a:lnSpc>
              <a:buNone/>
            </a:pPr>
            <a:r>
              <a:rPr lang="en-US" sz="6000" b="1" dirty="0">
                <a:solidFill>
                  <a:srgbClr val="FFFFFF"/>
                </a:solidFill>
                <a:latin typeface="Arial" pitchFamily="34" charset="0"/>
                <a:ea typeface="Arial" pitchFamily="34" charset="-122"/>
                <a:cs typeface="Arial" pitchFamily="34" charset="-120"/>
              </a:rPr>
              <a:t>TO CAREER</a:t>
            </a:r>
            <a:endParaRPr lang="en-US" sz="6000" dirty="0"/>
          </a:p>
        </p:txBody>
      </p:sp>
      <p:sp>
        <p:nvSpPr>
          <p:cNvPr id="5" name="Text 3"/>
          <p:cNvSpPr txBox="1"/>
          <p:nvPr/>
        </p:nvSpPr>
        <p:spPr>
          <a:xfrm>
            <a:off x="822960" y="3977640"/>
            <a:ext cx="8229600" cy="457200"/>
          </a:xfrm>
          <a:prstGeom prst="rect">
            <a:avLst/>
          </a:prstGeom>
          <a:noFill/>
          <a:ln/>
        </p:spPr>
        <p:txBody>
          <a:bodyPr wrap="square" lIns="0" tIns="0" rIns="0" bIns="0" rtlCol="0" anchor="ctr"/>
          <a:lstStyle/>
          <a:p>
            <a:pPr indent="0" marL="0">
              <a:buNone/>
            </a:pPr>
            <a:r>
              <a:rPr lang="en-US" sz="2000" dirty="0">
                <a:solidFill>
                  <a:srgbClr val="47C1FF"/>
                </a:solidFill>
                <a:latin typeface="Arial" pitchFamily="34" charset="0"/>
                <a:ea typeface="Arial" pitchFamily="34" charset="-122"/>
                <a:cs typeface="Arial" pitchFamily="34" charset="-120"/>
              </a:rPr>
              <a:t>Building skills, products &amp; opportunities</a:t>
            </a:r>
            <a:endParaRPr lang="en-US" sz="2000" dirty="0"/>
          </a:p>
        </p:txBody>
      </p:sp>
      <p:sp>
        <p:nvSpPr>
          <p:cNvPr id="6" name="Shape 4"/>
          <p:cNvSpPr/>
          <p:nvPr/>
        </p:nvSpPr>
        <p:spPr>
          <a:xfrm>
            <a:off x="822960" y="4892040"/>
            <a:ext cx="2011680" cy="0"/>
          </a:xfrm>
          <a:prstGeom prst="line">
            <a:avLst/>
          </a:prstGeom>
          <a:noFill/>
          <a:ln w="31750">
            <a:solidFill>
              <a:srgbClr val="0468D7"/>
            </a:solidFill>
            <a:prstDash val="solid"/>
          </a:ln>
        </p:spPr>
      </p:sp>
      <p:sp>
        <p:nvSpPr>
          <p:cNvPr id="7" name="Text 5"/>
          <p:cNvSpPr txBox="1"/>
          <p:nvPr/>
        </p:nvSpPr>
        <p:spPr>
          <a:xfrm>
            <a:off x="822960" y="5120640"/>
            <a:ext cx="8229600" cy="411480"/>
          </a:xfrm>
          <a:prstGeom prst="rect">
            <a:avLst/>
          </a:prstGeom>
          <a:noFill/>
          <a:ln/>
        </p:spPr>
        <p:txBody>
          <a:bodyPr wrap="square" lIns="0" tIns="0" rIns="0" bIns="0" rtlCol="0" anchor="ctr"/>
          <a:lstStyle/>
          <a:p>
            <a:pPr indent="0" marL="0">
              <a:buNone/>
            </a:pPr>
            <a:r>
              <a:rPr lang="en-US" sz="2000" b="1" dirty="0">
                <a:solidFill>
                  <a:srgbClr val="FFFFFF"/>
                </a:solidFill>
                <a:latin typeface="Arial" pitchFamily="34" charset="0"/>
                <a:ea typeface="Arial" pitchFamily="34" charset="-122"/>
                <a:cs typeface="Arial" pitchFamily="34" charset="-120"/>
              </a:rPr>
              <a:t>Hari Om Vishwakarma</a:t>
            </a:r>
            <a:endParaRPr lang="en-US" sz="2000" dirty="0"/>
          </a:p>
        </p:txBody>
      </p:sp>
      <p:sp>
        <p:nvSpPr>
          <p:cNvPr id="8" name="Text 6"/>
          <p:cNvSpPr txBox="1"/>
          <p:nvPr/>
        </p:nvSpPr>
        <p:spPr>
          <a:xfrm>
            <a:off x="822960" y="5559552"/>
            <a:ext cx="10515600" cy="365760"/>
          </a:xfrm>
          <a:prstGeom prst="rect">
            <a:avLst/>
          </a:prstGeom>
          <a:noFill/>
          <a:ln/>
        </p:spPr>
        <p:txBody>
          <a:bodyPr wrap="square" lIns="0" tIns="0" rIns="0" bIns="0" rtlCol="0" anchor="ctr"/>
          <a:lstStyle/>
          <a:p>
            <a:pPr indent="0" marL="0">
              <a:buNone/>
            </a:pPr>
            <a:r>
              <a:rPr lang="en-US" sz="1350" dirty="0">
                <a:solidFill>
                  <a:srgbClr val="9FB3C8"/>
                </a:solidFill>
                <a:latin typeface="Arial" pitchFamily="34" charset="0"/>
                <a:ea typeface="Arial" pitchFamily="34" charset="-122"/>
                <a:cs typeface="Arial" pitchFamily="34" charset="-120"/>
              </a:rPr>
              <a:t>Flutter Developer  •  Freelancer  •  Flutter Kanpur Co-organiser  •  Backend Developer</a:t>
            </a:r>
            <a:endParaRPr lang="en-US" sz="13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02920" y="384048"/>
            <a:ext cx="8686800" cy="365760"/>
          </a:xfrm>
          <a:prstGeom prst="rect">
            <a:avLst/>
          </a:prstGeom>
          <a:noFill/>
          <a:ln/>
        </p:spPr>
        <p:txBody>
          <a:bodyPr wrap="square" lIns="0" tIns="0" rIns="0" bIns="0" rtlCol="0" anchor="ctr"/>
          <a:lstStyle/>
          <a:p>
            <a:pPr algn="l" indent="0" marL="0">
              <a:buNone/>
            </a:pPr>
            <a:r>
              <a:rPr lang="en-US" sz="1300" b="1" spc="400" kern="0" dirty="0">
                <a:solidFill>
                  <a:srgbClr val="0468D7"/>
                </a:solidFill>
                <a:latin typeface="Arial" pitchFamily="34" charset="0"/>
                <a:ea typeface="Arial" pitchFamily="34" charset="-122"/>
                <a:cs typeface="Arial" pitchFamily="34" charset="-120"/>
              </a:rPr>
              <a:t>THE STARTING POINT</a:t>
            </a:r>
            <a:endParaRPr lang="en-US" sz="1300" dirty="0"/>
          </a:p>
        </p:txBody>
      </p:sp>
      <p:sp>
        <p:nvSpPr>
          <p:cNvPr id="3" name="Text 1"/>
          <p:cNvSpPr txBox="1"/>
          <p:nvPr/>
        </p:nvSpPr>
        <p:spPr>
          <a:xfrm>
            <a:off x="502920" y="713232"/>
            <a:ext cx="11155680" cy="777240"/>
          </a:xfrm>
          <a:prstGeom prst="rect">
            <a:avLst/>
          </a:prstGeom>
          <a:noFill/>
          <a:ln/>
        </p:spPr>
        <p:txBody>
          <a:bodyPr wrap="square" lIns="0" tIns="0" rIns="0" bIns="0" rtlCol="0" anchor="ctr"/>
          <a:lstStyle/>
          <a:p>
            <a:pPr algn="l" indent="0" marL="0">
              <a:buNone/>
            </a:pPr>
            <a:r>
              <a:rPr lang="en-US" sz="3400" b="1" dirty="0">
                <a:solidFill>
                  <a:srgbClr val="1A2733"/>
                </a:solidFill>
                <a:latin typeface="Arial" pitchFamily="34" charset="0"/>
                <a:ea typeface="Arial" pitchFamily="34" charset="-122"/>
                <a:cs typeface="Arial" pitchFamily="34" charset="-120"/>
              </a:rPr>
              <a:t>I was sitting where you are</a:t>
            </a:r>
            <a:endParaRPr lang="en-US" sz="3400" dirty="0"/>
          </a:p>
        </p:txBody>
      </p:sp>
      <p:sp>
        <p:nvSpPr>
          <p:cNvPr id="4" name="Shape 2"/>
          <p:cNvSpPr/>
          <p:nvPr/>
        </p:nvSpPr>
        <p:spPr>
          <a:xfrm>
            <a:off x="640080" y="1783080"/>
            <a:ext cx="4114800" cy="566928"/>
          </a:xfrm>
          <a:prstGeom prst="roundRect">
            <a:avLst>
              <a:gd name="adj" fmla="val 19355"/>
            </a:avLst>
          </a:prstGeom>
          <a:solidFill>
            <a:srgbClr val="F1F6FB"/>
          </a:solidFill>
          <a:ln/>
        </p:spPr>
      </p:sp>
      <p:sp>
        <p:nvSpPr>
          <p:cNvPr id="5" name="Text 3"/>
          <p:cNvSpPr txBox="1"/>
          <p:nvPr/>
        </p:nvSpPr>
        <p:spPr>
          <a:xfrm>
            <a:off x="640080" y="1783080"/>
            <a:ext cx="4114800" cy="566928"/>
          </a:xfrm>
          <a:prstGeom prst="rect">
            <a:avLst/>
          </a:prstGeom>
          <a:noFill/>
          <a:ln/>
        </p:spPr>
        <p:txBody>
          <a:bodyPr wrap="square" lIns="0" tIns="0" rIns="0" bIns="0" rtlCol="0" anchor="ctr"/>
          <a:lstStyle/>
          <a:p>
            <a:pPr algn="ctr" indent="0" marL="0">
              <a:buNone/>
            </a:pPr>
            <a:r>
              <a:rPr lang="en-US" sz="1600" b="1" spc="200" kern="0" dirty="0">
                <a:solidFill>
                  <a:srgbClr val="1A2733"/>
                </a:solidFill>
                <a:latin typeface="Arial" pitchFamily="34" charset="0"/>
                <a:ea typeface="Arial" pitchFamily="34" charset="-122"/>
                <a:cs typeface="Arial" pitchFamily="34" charset="-120"/>
              </a:rPr>
              <a:t>COLLEGE</a:t>
            </a:r>
            <a:endParaRPr lang="en-US" sz="1600" dirty="0"/>
          </a:p>
        </p:txBody>
      </p:sp>
      <p:sp>
        <p:nvSpPr>
          <p:cNvPr id="6" name="Text 4"/>
          <p:cNvSpPr txBox="1"/>
          <p:nvPr/>
        </p:nvSpPr>
        <p:spPr>
          <a:xfrm>
            <a:off x="640080" y="2322576"/>
            <a:ext cx="4114800" cy="374904"/>
          </a:xfrm>
          <a:prstGeom prst="rect">
            <a:avLst/>
          </a:prstGeom>
          <a:noFill/>
          <a:ln/>
        </p:spPr>
        <p:txBody>
          <a:bodyPr wrap="square" lIns="0" tIns="0" rIns="0" bIns="0" rtlCol="0" anchor="ctr"/>
          <a:lstStyle/>
          <a:p>
            <a:pPr algn="ctr" indent="0" marL="0">
              <a:buNone/>
            </a:pPr>
            <a:r>
              <a:rPr lang="en-US" sz="1600" b="1" dirty="0">
                <a:solidFill>
                  <a:srgbClr val="0468D7"/>
                </a:solidFill>
                <a:latin typeface="Arial" pitchFamily="34" charset="0"/>
                <a:ea typeface="Arial" pitchFamily="34" charset="-122"/>
                <a:cs typeface="Arial" pitchFamily="34" charset="-120"/>
              </a:rPr>
              <a:t>↓</a:t>
            </a:r>
            <a:endParaRPr lang="en-US" sz="1600" dirty="0"/>
          </a:p>
        </p:txBody>
      </p:sp>
      <p:sp>
        <p:nvSpPr>
          <p:cNvPr id="7" name="Shape 5"/>
          <p:cNvSpPr/>
          <p:nvPr/>
        </p:nvSpPr>
        <p:spPr>
          <a:xfrm>
            <a:off x="640080" y="2670048"/>
            <a:ext cx="4114800" cy="566928"/>
          </a:xfrm>
          <a:prstGeom prst="roundRect">
            <a:avLst>
              <a:gd name="adj" fmla="val 19355"/>
            </a:avLst>
          </a:prstGeom>
          <a:solidFill>
            <a:srgbClr val="F1F6FB"/>
          </a:solidFill>
          <a:ln/>
        </p:spPr>
      </p:sp>
      <p:sp>
        <p:nvSpPr>
          <p:cNvPr id="8" name="Text 6"/>
          <p:cNvSpPr txBox="1"/>
          <p:nvPr/>
        </p:nvSpPr>
        <p:spPr>
          <a:xfrm>
            <a:off x="640080" y="2670048"/>
            <a:ext cx="4114800" cy="566928"/>
          </a:xfrm>
          <a:prstGeom prst="rect">
            <a:avLst/>
          </a:prstGeom>
          <a:noFill/>
          <a:ln/>
        </p:spPr>
        <p:txBody>
          <a:bodyPr wrap="square" lIns="0" tIns="0" rIns="0" bIns="0" rtlCol="0" anchor="ctr"/>
          <a:lstStyle/>
          <a:p>
            <a:pPr algn="ctr" indent="0" marL="0">
              <a:buNone/>
            </a:pPr>
            <a:r>
              <a:rPr lang="en-US" sz="1600" b="1" spc="200" kern="0" dirty="0">
                <a:solidFill>
                  <a:srgbClr val="1A2733"/>
                </a:solidFill>
                <a:latin typeface="Arial" pitchFamily="34" charset="0"/>
                <a:ea typeface="Arial" pitchFamily="34" charset="-122"/>
                <a:cs typeface="Arial" pitchFamily="34" charset="-120"/>
              </a:rPr>
              <a:t>CONFUSION</a:t>
            </a:r>
            <a:endParaRPr lang="en-US" sz="1600" dirty="0"/>
          </a:p>
        </p:txBody>
      </p:sp>
      <p:sp>
        <p:nvSpPr>
          <p:cNvPr id="9" name="Text 7"/>
          <p:cNvSpPr txBox="1"/>
          <p:nvPr/>
        </p:nvSpPr>
        <p:spPr>
          <a:xfrm>
            <a:off x="640080" y="3209544"/>
            <a:ext cx="4114800" cy="374904"/>
          </a:xfrm>
          <a:prstGeom prst="rect">
            <a:avLst/>
          </a:prstGeom>
          <a:noFill/>
          <a:ln/>
        </p:spPr>
        <p:txBody>
          <a:bodyPr wrap="square" lIns="0" tIns="0" rIns="0" bIns="0" rtlCol="0" anchor="ctr"/>
          <a:lstStyle/>
          <a:p>
            <a:pPr algn="ctr" indent="0" marL="0">
              <a:buNone/>
            </a:pPr>
            <a:r>
              <a:rPr lang="en-US" sz="1600" b="1" dirty="0">
                <a:solidFill>
                  <a:srgbClr val="0468D7"/>
                </a:solidFill>
                <a:latin typeface="Arial" pitchFamily="34" charset="0"/>
                <a:ea typeface="Arial" pitchFamily="34" charset="-122"/>
                <a:cs typeface="Arial" pitchFamily="34" charset="-120"/>
              </a:rPr>
              <a:t>↓</a:t>
            </a:r>
            <a:endParaRPr lang="en-US" sz="1600" dirty="0"/>
          </a:p>
        </p:txBody>
      </p:sp>
      <p:sp>
        <p:nvSpPr>
          <p:cNvPr id="10" name="Shape 8"/>
          <p:cNvSpPr/>
          <p:nvPr/>
        </p:nvSpPr>
        <p:spPr>
          <a:xfrm>
            <a:off x="640080" y="3557016"/>
            <a:ext cx="4114800" cy="566928"/>
          </a:xfrm>
          <a:prstGeom prst="roundRect">
            <a:avLst>
              <a:gd name="adj" fmla="val 19355"/>
            </a:avLst>
          </a:prstGeom>
          <a:solidFill>
            <a:srgbClr val="F1F6FB"/>
          </a:solidFill>
          <a:ln/>
        </p:spPr>
      </p:sp>
      <p:sp>
        <p:nvSpPr>
          <p:cNvPr id="11" name="Text 9"/>
          <p:cNvSpPr txBox="1"/>
          <p:nvPr/>
        </p:nvSpPr>
        <p:spPr>
          <a:xfrm>
            <a:off x="640080" y="3557016"/>
            <a:ext cx="4114800" cy="566928"/>
          </a:xfrm>
          <a:prstGeom prst="rect">
            <a:avLst/>
          </a:prstGeom>
          <a:noFill/>
          <a:ln/>
        </p:spPr>
        <p:txBody>
          <a:bodyPr wrap="square" lIns="0" tIns="0" rIns="0" bIns="0" rtlCol="0" anchor="ctr"/>
          <a:lstStyle/>
          <a:p>
            <a:pPr algn="ctr" indent="0" marL="0">
              <a:buNone/>
            </a:pPr>
            <a:r>
              <a:rPr lang="en-US" sz="1600" b="1" spc="200" kern="0" dirty="0">
                <a:solidFill>
                  <a:srgbClr val="1A2733"/>
                </a:solidFill>
                <a:latin typeface="Arial" pitchFamily="34" charset="0"/>
                <a:ea typeface="Arial" pitchFamily="34" charset="-122"/>
                <a:cs typeface="Arial" pitchFamily="34" charset="-120"/>
              </a:rPr>
              <a:t>EXPLORATION</a:t>
            </a:r>
            <a:endParaRPr lang="en-US" sz="1600" dirty="0"/>
          </a:p>
        </p:txBody>
      </p:sp>
      <p:sp>
        <p:nvSpPr>
          <p:cNvPr id="12" name="Text 10"/>
          <p:cNvSpPr txBox="1"/>
          <p:nvPr/>
        </p:nvSpPr>
        <p:spPr>
          <a:xfrm>
            <a:off x="640080" y="4096512"/>
            <a:ext cx="4114800" cy="374904"/>
          </a:xfrm>
          <a:prstGeom prst="rect">
            <a:avLst/>
          </a:prstGeom>
          <a:noFill/>
          <a:ln/>
        </p:spPr>
        <p:txBody>
          <a:bodyPr wrap="square" lIns="0" tIns="0" rIns="0" bIns="0" rtlCol="0" anchor="ctr"/>
          <a:lstStyle/>
          <a:p>
            <a:pPr algn="ctr" indent="0" marL="0">
              <a:buNone/>
            </a:pPr>
            <a:r>
              <a:rPr lang="en-US" sz="1600" b="1" dirty="0">
                <a:solidFill>
                  <a:srgbClr val="0468D7"/>
                </a:solidFill>
                <a:latin typeface="Arial" pitchFamily="34" charset="0"/>
                <a:ea typeface="Arial" pitchFamily="34" charset="-122"/>
                <a:cs typeface="Arial" pitchFamily="34" charset="-120"/>
              </a:rPr>
              <a:t>↓</a:t>
            </a:r>
            <a:endParaRPr lang="en-US" sz="1600" dirty="0"/>
          </a:p>
        </p:txBody>
      </p:sp>
      <p:sp>
        <p:nvSpPr>
          <p:cNvPr id="13" name="Shape 11"/>
          <p:cNvSpPr/>
          <p:nvPr/>
        </p:nvSpPr>
        <p:spPr>
          <a:xfrm>
            <a:off x="640080" y="4443984"/>
            <a:ext cx="4114800" cy="566928"/>
          </a:xfrm>
          <a:prstGeom prst="roundRect">
            <a:avLst>
              <a:gd name="adj" fmla="val 19355"/>
            </a:avLst>
          </a:prstGeom>
          <a:solidFill>
            <a:srgbClr val="F1F6FB"/>
          </a:solidFill>
          <a:ln/>
        </p:spPr>
      </p:sp>
      <p:sp>
        <p:nvSpPr>
          <p:cNvPr id="14" name="Text 12"/>
          <p:cNvSpPr txBox="1"/>
          <p:nvPr/>
        </p:nvSpPr>
        <p:spPr>
          <a:xfrm>
            <a:off x="640080" y="4443984"/>
            <a:ext cx="4114800" cy="566928"/>
          </a:xfrm>
          <a:prstGeom prst="rect">
            <a:avLst/>
          </a:prstGeom>
          <a:noFill/>
          <a:ln/>
        </p:spPr>
        <p:txBody>
          <a:bodyPr wrap="square" lIns="0" tIns="0" rIns="0" bIns="0" rtlCol="0" anchor="ctr"/>
          <a:lstStyle/>
          <a:p>
            <a:pPr algn="ctr" indent="0" marL="0">
              <a:buNone/>
            </a:pPr>
            <a:r>
              <a:rPr lang="en-US" sz="1600" b="1" spc="200" kern="0" dirty="0">
                <a:solidFill>
                  <a:srgbClr val="1A2733"/>
                </a:solidFill>
                <a:latin typeface="Arial" pitchFamily="34" charset="0"/>
                <a:ea typeface="Arial" pitchFamily="34" charset="-122"/>
                <a:cs typeface="Arial" pitchFamily="34" charset="-120"/>
              </a:rPr>
              <a:t>BUILDING</a:t>
            </a:r>
            <a:endParaRPr lang="en-US" sz="1600" dirty="0"/>
          </a:p>
        </p:txBody>
      </p:sp>
      <p:sp>
        <p:nvSpPr>
          <p:cNvPr id="15" name="Text 13"/>
          <p:cNvSpPr txBox="1"/>
          <p:nvPr/>
        </p:nvSpPr>
        <p:spPr>
          <a:xfrm>
            <a:off x="640080" y="4983480"/>
            <a:ext cx="4114800" cy="374904"/>
          </a:xfrm>
          <a:prstGeom prst="rect">
            <a:avLst/>
          </a:prstGeom>
          <a:noFill/>
          <a:ln/>
        </p:spPr>
        <p:txBody>
          <a:bodyPr wrap="square" lIns="0" tIns="0" rIns="0" bIns="0" rtlCol="0" anchor="ctr"/>
          <a:lstStyle/>
          <a:p>
            <a:pPr algn="ctr" indent="0" marL="0">
              <a:buNone/>
            </a:pPr>
            <a:r>
              <a:rPr lang="en-US" sz="1600" b="1" dirty="0">
                <a:solidFill>
                  <a:srgbClr val="0468D7"/>
                </a:solidFill>
                <a:latin typeface="Arial" pitchFamily="34" charset="0"/>
                <a:ea typeface="Arial" pitchFamily="34" charset="-122"/>
                <a:cs typeface="Arial" pitchFamily="34" charset="-120"/>
              </a:rPr>
              <a:t>↓</a:t>
            </a:r>
            <a:endParaRPr lang="en-US" sz="1600" dirty="0"/>
          </a:p>
        </p:txBody>
      </p:sp>
      <p:sp>
        <p:nvSpPr>
          <p:cNvPr id="16" name="Shape 14"/>
          <p:cNvSpPr/>
          <p:nvPr/>
        </p:nvSpPr>
        <p:spPr>
          <a:xfrm>
            <a:off x="640080" y="5330952"/>
            <a:ext cx="4114800" cy="566928"/>
          </a:xfrm>
          <a:prstGeom prst="roundRect">
            <a:avLst>
              <a:gd name="adj" fmla="val 19355"/>
            </a:avLst>
          </a:prstGeom>
          <a:solidFill>
            <a:srgbClr val="0468D7"/>
          </a:solidFill>
          <a:ln/>
        </p:spPr>
      </p:sp>
      <p:sp>
        <p:nvSpPr>
          <p:cNvPr id="17" name="Text 15"/>
          <p:cNvSpPr txBox="1"/>
          <p:nvPr/>
        </p:nvSpPr>
        <p:spPr>
          <a:xfrm>
            <a:off x="640080" y="5330952"/>
            <a:ext cx="4114800" cy="566928"/>
          </a:xfrm>
          <a:prstGeom prst="rect">
            <a:avLst/>
          </a:prstGeom>
          <a:noFill/>
          <a:ln/>
        </p:spPr>
        <p:txBody>
          <a:bodyPr wrap="square" lIns="0" tIns="0" rIns="0" bIns="0" rtlCol="0" anchor="ctr"/>
          <a:lstStyle/>
          <a:p>
            <a:pPr algn="ctr" indent="0" marL="0">
              <a:buNone/>
            </a:pPr>
            <a:r>
              <a:rPr lang="en-US" sz="1600" b="1" spc="200" kern="0" dirty="0">
                <a:solidFill>
                  <a:srgbClr val="FFFFFF"/>
                </a:solidFill>
                <a:latin typeface="Arial" pitchFamily="34" charset="0"/>
                <a:ea typeface="Arial" pitchFamily="34" charset="-122"/>
                <a:cs typeface="Arial" pitchFamily="34" charset="-120"/>
              </a:rPr>
              <a:t>OPPORTUNITIES</a:t>
            </a:r>
            <a:endParaRPr lang="en-US" sz="1600" dirty="0"/>
          </a:p>
        </p:txBody>
      </p:sp>
      <p:sp>
        <p:nvSpPr>
          <p:cNvPr id="18" name="Shape 16"/>
          <p:cNvSpPr/>
          <p:nvPr/>
        </p:nvSpPr>
        <p:spPr>
          <a:xfrm>
            <a:off x="5486400" y="2148840"/>
            <a:ext cx="6126480" cy="2926080"/>
          </a:xfrm>
          <a:prstGeom prst="roundRect">
            <a:avLst>
              <a:gd name="adj" fmla="val 4375"/>
            </a:avLst>
          </a:prstGeom>
          <a:solidFill>
            <a:srgbClr val="0B1E33"/>
          </a:solidFill>
          <a:ln/>
        </p:spPr>
      </p:sp>
      <p:sp>
        <p:nvSpPr>
          <p:cNvPr id="19" name="Text 17"/>
          <p:cNvSpPr txBox="1"/>
          <p:nvPr/>
        </p:nvSpPr>
        <p:spPr>
          <a:xfrm>
            <a:off x="5806440" y="2240280"/>
            <a:ext cx="914400" cy="822960"/>
          </a:xfrm>
          <a:prstGeom prst="rect">
            <a:avLst/>
          </a:prstGeom>
          <a:noFill/>
          <a:ln/>
        </p:spPr>
        <p:txBody>
          <a:bodyPr wrap="square" lIns="0" tIns="0" rIns="0" bIns="0" rtlCol="0" anchor="ctr"/>
          <a:lstStyle/>
          <a:p>
            <a:pPr indent="0" marL="0">
              <a:buNone/>
            </a:pPr>
            <a:r>
              <a:rPr lang="en-US" sz="6000" b="1" dirty="0">
                <a:solidFill>
                  <a:srgbClr val="47C1FF"/>
                </a:solidFill>
                <a:latin typeface="Arial" pitchFamily="34" charset="0"/>
                <a:ea typeface="Arial" pitchFamily="34" charset="-122"/>
                <a:cs typeface="Arial" pitchFamily="34" charset="-120"/>
              </a:rPr>
              <a:t>“</a:t>
            </a:r>
            <a:endParaRPr lang="en-US" sz="6000" dirty="0"/>
          </a:p>
        </p:txBody>
      </p:sp>
      <p:sp>
        <p:nvSpPr>
          <p:cNvPr id="20" name="Text 18"/>
          <p:cNvSpPr txBox="1"/>
          <p:nvPr/>
        </p:nvSpPr>
        <p:spPr>
          <a:xfrm>
            <a:off x="5897880" y="2880360"/>
            <a:ext cx="5394960" cy="1920240"/>
          </a:xfrm>
          <a:prstGeom prst="rect">
            <a:avLst/>
          </a:prstGeom>
          <a:noFill/>
          <a:ln/>
        </p:spPr>
        <p:txBody>
          <a:bodyPr wrap="square" lIns="0" tIns="0" rIns="0" bIns="0" rtlCol="0" anchor="ctr"/>
          <a:lstStyle/>
          <a:p>
            <a:pPr indent="0" marL="0">
              <a:lnSpc>
                <a:spcPts val="3400"/>
              </a:lnSpc>
              <a:buNone/>
            </a:pPr>
            <a:r>
              <a:rPr lang="en-US" sz="2400" b="1" dirty="0">
                <a:solidFill>
                  <a:srgbClr val="FFFFFF"/>
                </a:solidFill>
                <a:latin typeface="Arial" pitchFamily="34" charset="0"/>
                <a:ea typeface="Arial" pitchFamily="34" charset="-122"/>
                <a:cs typeface="Arial" pitchFamily="34" charset="-120"/>
              </a:rPr>
              <a:t>You don't need the entire roadmap.
</a:t>
            </a:r>
            <a:pPr indent="0" marL="0">
              <a:lnSpc>
                <a:spcPts val="3400"/>
              </a:lnSpc>
              <a:buNone/>
            </a:pPr>
            <a:r>
              <a:rPr lang="en-US" sz="2400" b="1" dirty="0">
                <a:solidFill>
                  <a:srgbClr val="47C1FF"/>
                </a:solidFill>
                <a:latin typeface="Arial" pitchFamily="34" charset="0"/>
                <a:ea typeface="Arial" pitchFamily="34" charset="-122"/>
                <a:cs typeface="Arial" pitchFamily="34" charset="-120"/>
              </a:rPr>
              <a:t>You just need to take the next step.</a:t>
            </a:r>
            <a:endParaRPr 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02920" y="384048"/>
            <a:ext cx="8686800" cy="365760"/>
          </a:xfrm>
          <a:prstGeom prst="rect">
            <a:avLst/>
          </a:prstGeom>
          <a:noFill/>
          <a:ln/>
        </p:spPr>
        <p:txBody>
          <a:bodyPr wrap="square" lIns="0" tIns="0" rIns="0" bIns="0" rtlCol="0" anchor="ctr"/>
          <a:lstStyle/>
          <a:p>
            <a:pPr algn="l" indent="0" marL="0">
              <a:buNone/>
            </a:pPr>
            <a:r>
              <a:rPr lang="en-US" sz="1300" b="1" spc="400" kern="0" dirty="0">
                <a:solidFill>
                  <a:srgbClr val="0468D7"/>
                </a:solidFill>
                <a:latin typeface="Arial" pitchFamily="34" charset="0"/>
                <a:ea typeface="Arial" pitchFamily="34" charset="-122"/>
                <a:cs typeface="Arial" pitchFamily="34" charset="-120"/>
              </a:rPr>
              <a:t>SIX STAGES, ONE PATH</a:t>
            </a:r>
            <a:endParaRPr lang="en-US" sz="1300" dirty="0"/>
          </a:p>
        </p:txBody>
      </p:sp>
      <p:sp>
        <p:nvSpPr>
          <p:cNvPr id="3" name="Text 1"/>
          <p:cNvSpPr txBox="1"/>
          <p:nvPr/>
        </p:nvSpPr>
        <p:spPr>
          <a:xfrm>
            <a:off x="502920" y="713232"/>
            <a:ext cx="11155680" cy="777240"/>
          </a:xfrm>
          <a:prstGeom prst="rect">
            <a:avLst/>
          </a:prstGeom>
          <a:noFill/>
          <a:ln/>
        </p:spPr>
        <p:txBody>
          <a:bodyPr wrap="square" lIns="0" tIns="0" rIns="0" bIns="0" rtlCol="0" anchor="ctr"/>
          <a:lstStyle/>
          <a:p>
            <a:pPr algn="l" indent="0" marL="0">
              <a:buNone/>
            </a:pPr>
            <a:r>
              <a:rPr lang="en-US" sz="3400" b="1" dirty="0">
                <a:solidFill>
                  <a:srgbClr val="1A2733"/>
                </a:solidFill>
                <a:latin typeface="Arial" pitchFamily="34" charset="0"/>
                <a:ea typeface="Arial" pitchFamily="34" charset="-122"/>
                <a:cs typeface="Arial" pitchFamily="34" charset="-120"/>
              </a:rPr>
              <a:t>My journey</a:t>
            </a:r>
            <a:endParaRPr lang="en-US" sz="3400" dirty="0"/>
          </a:p>
        </p:txBody>
      </p:sp>
      <p:sp>
        <p:nvSpPr>
          <p:cNvPr id="4" name="Shape 2"/>
          <p:cNvSpPr/>
          <p:nvPr/>
        </p:nvSpPr>
        <p:spPr>
          <a:xfrm>
            <a:off x="1417320" y="3063240"/>
            <a:ext cx="9372600" cy="0"/>
          </a:xfrm>
          <a:prstGeom prst="line">
            <a:avLst/>
          </a:prstGeom>
          <a:noFill/>
          <a:ln w="50800">
            <a:solidFill>
              <a:srgbClr val="D5E3F0"/>
            </a:solidFill>
            <a:prstDash val="solid"/>
          </a:ln>
        </p:spPr>
      </p:sp>
      <p:sp>
        <p:nvSpPr>
          <p:cNvPr id="5" name="Shape 3"/>
          <p:cNvSpPr/>
          <p:nvPr/>
        </p:nvSpPr>
        <p:spPr>
          <a:xfrm>
            <a:off x="937260" y="2583180"/>
            <a:ext cx="960120" cy="960120"/>
          </a:xfrm>
          <a:prstGeom prst="ellipse">
            <a:avLst/>
          </a:prstGeom>
          <a:solidFill>
            <a:srgbClr val="0468D7"/>
          </a:solidFill>
          <a:ln/>
        </p:spPr>
      </p:sp>
      <p:pic>
        <p:nvPicPr>
          <p:cNvPr id="6" name="Image 0" descr="preencoded.png">    </p:cNvPr>
          <p:cNvPicPr>
            <a:picLocks noChangeAspect="1"/>
          </p:cNvPicPr>
          <p:nvPr/>
        </p:nvPicPr>
        <p:blipFill>
          <a:blip r:embed="rId1"/>
          <a:stretch>
            <a:fillRect/>
          </a:stretch>
        </p:blipFill>
        <p:spPr>
          <a:xfrm>
            <a:off x="1167689" y="2813609"/>
            <a:ext cx="499262" cy="499262"/>
          </a:xfrm>
          <a:prstGeom prst="rect">
            <a:avLst/>
          </a:prstGeom>
        </p:spPr>
      </p:pic>
      <p:sp>
        <p:nvSpPr>
          <p:cNvPr id="7" name="Text 4"/>
          <p:cNvSpPr txBox="1"/>
          <p:nvPr/>
        </p:nvSpPr>
        <p:spPr>
          <a:xfrm>
            <a:off x="502920" y="3680460"/>
            <a:ext cx="1828800" cy="365760"/>
          </a:xfrm>
          <a:prstGeom prst="rect">
            <a:avLst/>
          </a:prstGeom>
          <a:noFill/>
          <a:ln/>
        </p:spPr>
        <p:txBody>
          <a:bodyPr wrap="square" lIns="0" tIns="0" rIns="0" bIns="0" rtlCol="0" anchor="ctr"/>
          <a:lstStyle/>
          <a:p>
            <a:pPr algn="ctr" indent="0" marL="0">
              <a:buNone/>
            </a:pPr>
            <a:r>
              <a:rPr lang="en-US" sz="1450" b="1" dirty="0">
                <a:solidFill>
                  <a:srgbClr val="1A2733"/>
                </a:solidFill>
                <a:latin typeface="Arial" pitchFamily="34" charset="0"/>
                <a:ea typeface="Arial" pitchFamily="34" charset="-122"/>
                <a:cs typeface="Arial" pitchFamily="34" charset="-120"/>
              </a:rPr>
              <a:t>College</a:t>
            </a:r>
            <a:endParaRPr lang="en-US" sz="1450" dirty="0"/>
          </a:p>
        </p:txBody>
      </p:sp>
      <p:sp>
        <p:nvSpPr>
          <p:cNvPr id="8" name="Shape 5"/>
          <p:cNvSpPr/>
          <p:nvPr/>
        </p:nvSpPr>
        <p:spPr>
          <a:xfrm>
            <a:off x="2811780" y="2583180"/>
            <a:ext cx="960120" cy="960120"/>
          </a:xfrm>
          <a:prstGeom prst="ellipse">
            <a:avLst/>
          </a:prstGeom>
          <a:solidFill>
            <a:srgbClr val="0468D7"/>
          </a:solidFill>
          <a:ln/>
        </p:spPr>
      </p:sp>
      <p:pic>
        <p:nvPicPr>
          <p:cNvPr id="9" name="Image 1" descr="preencoded.png">    </p:cNvPr>
          <p:cNvPicPr>
            <a:picLocks noChangeAspect="1"/>
          </p:cNvPicPr>
          <p:nvPr/>
        </p:nvPicPr>
        <p:blipFill>
          <a:blip r:embed="rId2"/>
          <a:stretch>
            <a:fillRect/>
          </a:stretch>
        </p:blipFill>
        <p:spPr>
          <a:xfrm>
            <a:off x="3042209" y="2813609"/>
            <a:ext cx="499262" cy="499262"/>
          </a:xfrm>
          <a:prstGeom prst="rect">
            <a:avLst/>
          </a:prstGeom>
        </p:spPr>
      </p:pic>
      <p:sp>
        <p:nvSpPr>
          <p:cNvPr id="10" name="Text 6"/>
          <p:cNvSpPr txBox="1"/>
          <p:nvPr/>
        </p:nvSpPr>
        <p:spPr>
          <a:xfrm>
            <a:off x="2377440" y="3680460"/>
            <a:ext cx="1828800" cy="365760"/>
          </a:xfrm>
          <a:prstGeom prst="rect">
            <a:avLst/>
          </a:prstGeom>
          <a:noFill/>
          <a:ln/>
        </p:spPr>
        <p:txBody>
          <a:bodyPr wrap="square" lIns="0" tIns="0" rIns="0" bIns="0" rtlCol="0" anchor="ctr"/>
          <a:lstStyle/>
          <a:p>
            <a:pPr algn="ctr" indent="0" marL="0">
              <a:buNone/>
            </a:pPr>
            <a:r>
              <a:rPr lang="en-US" sz="1450" b="1" dirty="0">
                <a:solidFill>
                  <a:srgbClr val="1A2733"/>
                </a:solidFill>
                <a:latin typeface="Arial" pitchFamily="34" charset="0"/>
                <a:ea typeface="Arial" pitchFamily="34" charset="-122"/>
                <a:cs typeface="Arial" pitchFamily="34" charset="-120"/>
              </a:rPr>
              <a:t>Development</a:t>
            </a:r>
            <a:endParaRPr lang="en-US" sz="1450" dirty="0"/>
          </a:p>
        </p:txBody>
      </p:sp>
      <p:sp>
        <p:nvSpPr>
          <p:cNvPr id="11" name="Shape 7"/>
          <p:cNvSpPr/>
          <p:nvPr/>
        </p:nvSpPr>
        <p:spPr>
          <a:xfrm>
            <a:off x="4686300" y="2583180"/>
            <a:ext cx="960120" cy="960120"/>
          </a:xfrm>
          <a:prstGeom prst="ellipse">
            <a:avLst/>
          </a:prstGeom>
          <a:solidFill>
            <a:srgbClr val="0468D7"/>
          </a:solidFill>
          <a:ln/>
        </p:spPr>
      </p:sp>
      <p:pic>
        <p:nvPicPr>
          <p:cNvPr id="12" name="Image 2" descr="preencoded.png">    </p:cNvPr>
          <p:cNvPicPr>
            <a:picLocks noChangeAspect="1"/>
          </p:cNvPicPr>
          <p:nvPr/>
        </p:nvPicPr>
        <p:blipFill>
          <a:blip r:embed="rId3"/>
          <a:stretch>
            <a:fillRect/>
          </a:stretch>
        </p:blipFill>
        <p:spPr>
          <a:xfrm>
            <a:off x="4916729" y="2813609"/>
            <a:ext cx="499262" cy="499262"/>
          </a:xfrm>
          <a:prstGeom prst="rect">
            <a:avLst/>
          </a:prstGeom>
        </p:spPr>
      </p:pic>
      <p:sp>
        <p:nvSpPr>
          <p:cNvPr id="13" name="Text 8"/>
          <p:cNvSpPr txBox="1"/>
          <p:nvPr/>
        </p:nvSpPr>
        <p:spPr>
          <a:xfrm>
            <a:off x="4251960" y="3680460"/>
            <a:ext cx="1828800" cy="365760"/>
          </a:xfrm>
          <a:prstGeom prst="rect">
            <a:avLst/>
          </a:prstGeom>
          <a:noFill/>
          <a:ln/>
        </p:spPr>
        <p:txBody>
          <a:bodyPr wrap="square" lIns="0" tIns="0" rIns="0" bIns="0" rtlCol="0" anchor="ctr"/>
          <a:lstStyle/>
          <a:p>
            <a:pPr algn="ctr" indent="0" marL="0">
              <a:buNone/>
            </a:pPr>
            <a:r>
              <a:rPr lang="en-US" sz="1450" b="1" dirty="0">
                <a:solidFill>
                  <a:srgbClr val="1A2733"/>
                </a:solidFill>
                <a:latin typeface="Arial" pitchFamily="34" charset="0"/>
                <a:ea typeface="Arial" pitchFamily="34" charset="-122"/>
                <a:cs typeface="Arial" pitchFamily="34" charset="-120"/>
              </a:rPr>
              <a:t>Flutter</a:t>
            </a:r>
            <a:endParaRPr lang="en-US" sz="1450" dirty="0"/>
          </a:p>
        </p:txBody>
      </p:sp>
      <p:sp>
        <p:nvSpPr>
          <p:cNvPr id="14" name="Shape 9"/>
          <p:cNvSpPr/>
          <p:nvPr/>
        </p:nvSpPr>
        <p:spPr>
          <a:xfrm>
            <a:off x="6560820" y="2583180"/>
            <a:ext cx="960120" cy="960120"/>
          </a:xfrm>
          <a:prstGeom prst="ellipse">
            <a:avLst/>
          </a:prstGeom>
          <a:solidFill>
            <a:srgbClr val="0468D7"/>
          </a:solidFill>
          <a:ln/>
        </p:spPr>
      </p:sp>
      <p:pic>
        <p:nvPicPr>
          <p:cNvPr id="15" name="Image 3" descr="preencoded.png">    </p:cNvPr>
          <p:cNvPicPr>
            <a:picLocks noChangeAspect="1"/>
          </p:cNvPicPr>
          <p:nvPr/>
        </p:nvPicPr>
        <p:blipFill>
          <a:blip r:embed="rId4"/>
          <a:stretch>
            <a:fillRect/>
          </a:stretch>
        </p:blipFill>
        <p:spPr>
          <a:xfrm>
            <a:off x="6791249" y="2813609"/>
            <a:ext cx="499262" cy="499262"/>
          </a:xfrm>
          <a:prstGeom prst="rect">
            <a:avLst/>
          </a:prstGeom>
        </p:spPr>
      </p:pic>
      <p:sp>
        <p:nvSpPr>
          <p:cNvPr id="16" name="Text 10"/>
          <p:cNvSpPr txBox="1"/>
          <p:nvPr/>
        </p:nvSpPr>
        <p:spPr>
          <a:xfrm>
            <a:off x="6126480" y="3680460"/>
            <a:ext cx="1828800" cy="365760"/>
          </a:xfrm>
          <a:prstGeom prst="rect">
            <a:avLst/>
          </a:prstGeom>
          <a:noFill/>
          <a:ln/>
        </p:spPr>
        <p:txBody>
          <a:bodyPr wrap="square" lIns="0" tIns="0" rIns="0" bIns="0" rtlCol="0" anchor="ctr"/>
          <a:lstStyle/>
          <a:p>
            <a:pPr algn="ctr" indent="0" marL="0">
              <a:buNone/>
            </a:pPr>
            <a:r>
              <a:rPr lang="en-US" sz="1450" b="1" dirty="0">
                <a:solidFill>
                  <a:srgbClr val="1A2733"/>
                </a:solidFill>
                <a:latin typeface="Arial" pitchFamily="34" charset="0"/>
                <a:ea typeface="Arial" pitchFamily="34" charset="-122"/>
                <a:cs typeface="Arial" pitchFamily="34" charset="-120"/>
              </a:rPr>
              <a:t>Freelancing</a:t>
            </a:r>
            <a:endParaRPr lang="en-US" sz="1450" dirty="0"/>
          </a:p>
        </p:txBody>
      </p:sp>
      <p:sp>
        <p:nvSpPr>
          <p:cNvPr id="17" name="Shape 11"/>
          <p:cNvSpPr/>
          <p:nvPr/>
        </p:nvSpPr>
        <p:spPr>
          <a:xfrm>
            <a:off x="8435340" y="2583180"/>
            <a:ext cx="960120" cy="960120"/>
          </a:xfrm>
          <a:prstGeom prst="ellipse">
            <a:avLst/>
          </a:prstGeom>
          <a:solidFill>
            <a:srgbClr val="0468D7"/>
          </a:solidFill>
          <a:ln/>
        </p:spPr>
      </p:sp>
      <p:pic>
        <p:nvPicPr>
          <p:cNvPr id="18" name="Image 4" descr="preencoded.png">    </p:cNvPr>
          <p:cNvPicPr>
            <a:picLocks noChangeAspect="1"/>
          </p:cNvPicPr>
          <p:nvPr/>
        </p:nvPicPr>
        <p:blipFill>
          <a:blip r:embed="rId5"/>
          <a:stretch>
            <a:fillRect/>
          </a:stretch>
        </p:blipFill>
        <p:spPr>
          <a:xfrm>
            <a:off x="8665769" y="2813609"/>
            <a:ext cx="499262" cy="499262"/>
          </a:xfrm>
          <a:prstGeom prst="rect">
            <a:avLst/>
          </a:prstGeom>
        </p:spPr>
      </p:pic>
      <p:sp>
        <p:nvSpPr>
          <p:cNvPr id="19" name="Text 12"/>
          <p:cNvSpPr txBox="1"/>
          <p:nvPr/>
        </p:nvSpPr>
        <p:spPr>
          <a:xfrm>
            <a:off x="8001000" y="3680460"/>
            <a:ext cx="1828800" cy="365760"/>
          </a:xfrm>
          <a:prstGeom prst="rect">
            <a:avLst/>
          </a:prstGeom>
          <a:noFill/>
          <a:ln/>
        </p:spPr>
        <p:txBody>
          <a:bodyPr wrap="square" lIns="0" tIns="0" rIns="0" bIns="0" rtlCol="0" anchor="ctr"/>
          <a:lstStyle/>
          <a:p>
            <a:pPr algn="ctr" indent="0" marL="0">
              <a:buNone/>
            </a:pPr>
            <a:r>
              <a:rPr lang="en-US" sz="1450" b="1" dirty="0">
                <a:solidFill>
                  <a:srgbClr val="1A2733"/>
                </a:solidFill>
                <a:latin typeface="Arial" pitchFamily="34" charset="0"/>
                <a:ea typeface="Arial" pitchFamily="34" charset="-122"/>
                <a:cs typeface="Arial" pitchFamily="34" charset="-120"/>
              </a:rPr>
              <a:t>Community</a:t>
            </a:r>
            <a:endParaRPr lang="en-US" sz="1450" dirty="0"/>
          </a:p>
        </p:txBody>
      </p:sp>
      <p:sp>
        <p:nvSpPr>
          <p:cNvPr id="20" name="Shape 13"/>
          <p:cNvSpPr/>
          <p:nvPr/>
        </p:nvSpPr>
        <p:spPr>
          <a:xfrm>
            <a:off x="10309860" y="2583180"/>
            <a:ext cx="960120" cy="960120"/>
          </a:xfrm>
          <a:prstGeom prst="ellipse">
            <a:avLst/>
          </a:prstGeom>
          <a:solidFill>
            <a:srgbClr val="47C1FF"/>
          </a:solidFill>
          <a:ln/>
        </p:spPr>
      </p:sp>
      <p:pic>
        <p:nvPicPr>
          <p:cNvPr id="21" name="Image 5" descr="preencoded.png">    </p:cNvPr>
          <p:cNvPicPr>
            <a:picLocks noChangeAspect="1"/>
          </p:cNvPicPr>
          <p:nvPr/>
        </p:nvPicPr>
        <p:blipFill>
          <a:blip r:embed="rId6"/>
          <a:stretch>
            <a:fillRect/>
          </a:stretch>
        </p:blipFill>
        <p:spPr>
          <a:xfrm>
            <a:off x="10540289" y="2813609"/>
            <a:ext cx="499262" cy="499262"/>
          </a:xfrm>
          <a:prstGeom prst="rect">
            <a:avLst/>
          </a:prstGeom>
        </p:spPr>
      </p:pic>
      <p:sp>
        <p:nvSpPr>
          <p:cNvPr id="22" name="Text 14"/>
          <p:cNvSpPr txBox="1"/>
          <p:nvPr/>
        </p:nvSpPr>
        <p:spPr>
          <a:xfrm>
            <a:off x="9875520" y="3680460"/>
            <a:ext cx="1828800" cy="365760"/>
          </a:xfrm>
          <a:prstGeom prst="rect">
            <a:avLst/>
          </a:prstGeom>
          <a:noFill/>
          <a:ln/>
        </p:spPr>
        <p:txBody>
          <a:bodyPr wrap="square" lIns="0" tIns="0" rIns="0" bIns="0" rtlCol="0" anchor="ctr"/>
          <a:lstStyle/>
          <a:p>
            <a:pPr algn="ctr" indent="0" marL="0">
              <a:buNone/>
            </a:pPr>
            <a:r>
              <a:rPr lang="en-US" sz="1450" b="1" dirty="0">
                <a:solidFill>
                  <a:srgbClr val="1A2733"/>
                </a:solidFill>
                <a:latin typeface="Arial" pitchFamily="34" charset="0"/>
                <a:ea typeface="Arial" pitchFamily="34" charset="-122"/>
                <a:cs typeface="Arial" pitchFamily="34" charset="-120"/>
              </a:rPr>
              <a:t>Backend</a:t>
            </a:r>
            <a:endParaRPr lang="en-US" sz="1450" dirty="0"/>
          </a:p>
        </p:txBody>
      </p:sp>
      <p:sp>
        <p:nvSpPr>
          <p:cNvPr id="23" name="Text 15"/>
          <p:cNvSpPr txBox="1"/>
          <p:nvPr/>
        </p:nvSpPr>
        <p:spPr>
          <a:xfrm>
            <a:off x="502920" y="4892040"/>
            <a:ext cx="11155680" cy="411480"/>
          </a:xfrm>
          <a:prstGeom prst="rect">
            <a:avLst/>
          </a:prstGeom>
          <a:noFill/>
          <a:ln/>
        </p:spPr>
        <p:txBody>
          <a:bodyPr wrap="square" lIns="0" tIns="0" rIns="0" bIns="0" rtlCol="0" anchor="ctr"/>
          <a:lstStyle/>
          <a:p>
            <a:pPr algn="ctr" indent="0" marL="0">
              <a:buNone/>
            </a:pPr>
            <a:r>
              <a:rPr lang="en-US" sz="1600" dirty="0">
                <a:solidFill>
                  <a:srgbClr val="5A6B7C"/>
                </a:solidFill>
                <a:latin typeface="Arial" pitchFamily="34" charset="0"/>
                <a:ea typeface="Arial" pitchFamily="34" charset="-122"/>
                <a:cs typeface="Arial" pitchFamily="34" charset="-120"/>
              </a:rPr>
              <a:t>Each stage came because of the previous one.</a:t>
            </a:r>
            <a:endParaRPr lang="en-US" sz="1600" dirty="0"/>
          </a:p>
        </p:txBody>
      </p:sp>
      <p:sp>
        <p:nvSpPr>
          <p:cNvPr id="24" name="Text 16"/>
          <p:cNvSpPr txBox="1"/>
          <p:nvPr/>
        </p:nvSpPr>
        <p:spPr>
          <a:xfrm>
            <a:off x="502920" y="5440680"/>
            <a:ext cx="11155680" cy="548640"/>
          </a:xfrm>
          <a:prstGeom prst="rect">
            <a:avLst/>
          </a:prstGeom>
          <a:noFill/>
          <a:ln/>
        </p:spPr>
        <p:txBody>
          <a:bodyPr wrap="square" lIns="0" tIns="0" rIns="0" bIns="0" rtlCol="0" anchor="ctr"/>
          <a:lstStyle/>
          <a:p>
            <a:pPr algn="ctr" indent="0" marL="0">
              <a:buNone/>
            </a:pPr>
            <a:r>
              <a:rPr lang="en-US" sz="2100" b="1" i="1" dirty="0">
                <a:solidFill>
                  <a:srgbClr val="0468D7"/>
                </a:solidFill>
                <a:latin typeface="Arial" pitchFamily="34" charset="0"/>
                <a:ea typeface="Arial" pitchFamily="34" charset="-122"/>
                <a:cs typeface="Arial" pitchFamily="34" charset="-120"/>
              </a:rPr>
              <a:t>“Your career is not a single decision. It's a series of decisions.”</a:t>
            </a:r>
            <a:endParaRPr lang="en-US" sz="2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B1E33"/>
        </a:solidFill>
      </p:bgPr>
    </p:bg>
    <p:spTree>
      <p:nvGrpSpPr>
        <p:cNvPr id="1" name=""/>
        <p:cNvGrpSpPr/>
        <p:nvPr/>
      </p:nvGrpSpPr>
      <p:grpSpPr>
        <a:xfrm>
          <a:off x="0" y="0"/>
          <a:ext cx="0" cy="0"/>
          <a:chOff x="0" y="0"/>
          <a:chExt cx="0" cy="0"/>
        </a:xfrm>
      </p:grpSpPr>
      <p:sp>
        <p:nvSpPr>
          <p:cNvPr id="2" name="Text 0"/>
          <p:cNvSpPr txBox="1"/>
          <p:nvPr/>
        </p:nvSpPr>
        <p:spPr>
          <a:xfrm>
            <a:off x="502920" y="685800"/>
            <a:ext cx="8229600" cy="365760"/>
          </a:xfrm>
          <a:prstGeom prst="rect">
            <a:avLst/>
          </a:prstGeom>
          <a:noFill/>
          <a:ln/>
        </p:spPr>
        <p:txBody>
          <a:bodyPr wrap="square" lIns="0" tIns="0" rIns="0" bIns="0" rtlCol="0" anchor="ctr"/>
          <a:lstStyle/>
          <a:p>
            <a:pPr indent="0" marL="0">
              <a:buNone/>
            </a:pPr>
            <a:r>
              <a:rPr lang="en-US" sz="1300" b="1" spc="500" kern="0" dirty="0">
                <a:solidFill>
                  <a:srgbClr val="47C1FF"/>
                </a:solidFill>
                <a:latin typeface="Arial" pitchFamily="34" charset="0"/>
                <a:ea typeface="Arial" pitchFamily="34" charset="-122"/>
                <a:cs typeface="Arial" pitchFamily="34" charset="-120"/>
              </a:rPr>
              <a:t>THE BIGGEST LESSON</a:t>
            </a:r>
            <a:endParaRPr lang="en-US" sz="1300" dirty="0"/>
          </a:p>
        </p:txBody>
      </p:sp>
      <p:sp>
        <p:nvSpPr>
          <p:cNvPr id="3" name="Text 1"/>
          <p:cNvSpPr txBox="1"/>
          <p:nvPr/>
        </p:nvSpPr>
        <p:spPr>
          <a:xfrm>
            <a:off x="502920" y="1234440"/>
            <a:ext cx="11155680" cy="2194560"/>
          </a:xfrm>
          <a:prstGeom prst="rect">
            <a:avLst/>
          </a:prstGeom>
          <a:noFill/>
          <a:ln/>
        </p:spPr>
        <p:txBody>
          <a:bodyPr wrap="square" lIns="0" tIns="0" rIns="0" bIns="0" rtlCol="0" anchor="ctr"/>
          <a:lstStyle/>
          <a:p>
            <a:pPr indent="0" marL="0">
              <a:lnSpc>
                <a:spcPts val="7400"/>
              </a:lnSpc>
              <a:buNone/>
            </a:pPr>
            <a:r>
              <a:rPr lang="en-US" sz="6600" b="1" dirty="0">
                <a:solidFill>
                  <a:srgbClr val="FFFFFF"/>
                </a:solidFill>
                <a:latin typeface="Arial" pitchFamily="34" charset="0"/>
                <a:ea typeface="Arial" pitchFamily="34" charset="-122"/>
                <a:cs typeface="Arial" pitchFamily="34" charset="-120"/>
              </a:rPr>
              <a:t>Don't just learn.
</a:t>
            </a:r>
            <a:pPr indent="0" marL="0">
              <a:lnSpc>
                <a:spcPts val="7400"/>
              </a:lnSpc>
              <a:buNone/>
            </a:pPr>
            <a:r>
              <a:rPr lang="en-US" sz="6600" b="1" dirty="0">
                <a:solidFill>
                  <a:srgbClr val="47C1FF"/>
                </a:solidFill>
                <a:latin typeface="Arial" pitchFamily="34" charset="0"/>
                <a:ea typeface="Arial" pitchFamily="34" charset="-122"/>
                <a:cs typeface="Arial" pitchFamily="34" charset="-120"/>
              </a:rPr>
              <a:t>Build.</a:t>
            </a:r>
            <a:endParaRPr lang="en-US" sz="6600" dirty="0"/>
          </a:p>
        </p:txBody>
      </p:sp>
      <p:sp>
        <p:nvSpPr>
          <p:cNvPr id="4" name="Shape 2"/>
          <p:cNvSpPr/>
          <p:nvPr/>
        </p:nvSpPr>
        <p:spPr>
          <a:xfrm>
            <a:off x="873252" y="4160520"/>
            <a:ext cx="1481328" cy="603504"/>
          </a:xfrm>
          <a:prstGeom prst="roundRect">
            <a:avLst>
              <a:gd name="adj" fmla="val 15152"/>
            </a:avLst>
          </a:prstGeom>
          <a:solidFill>
            <a:srgbClr val="13304F"/>
          </a:solidFill>
          <a:ln w="12700">
            <a:solidFill>
              <a:srgbClr val="0468D7"/>
            </a:solidFill>
            <a:prstDash val="solid"/>
          </a:ln>
        </p:spPr>
      </p:sp>
      <p:sp>
        <p:nvSpPr>
          <p:cNvPr id="5" name="Text 3"/>
          <p:cNvSpPr txBox="1"/>
          <p:nvPr/>
        </p:nvSpPr>
        <p:spPr>
          <a:xfrm>
            <a:off x="873252" y="4160520"/>
            <a:ext cx="1481328" cy="603504"/>
          </a:xfrm>
          <a:prstGeom prst="rect">
            <a:avLst/>
          </a:prstGeom>
          <a:noFill/>
          <a:ln/>
        </p:spPr>
        <p:txBody>
          <a:bodyPr wrap="square" lIns="0" tIns="0" rIns="0" bIns="0" rtlCol="0" anchor="ctr"/>
          <a:lstStyle/>
          <a:p>
            <a:pPr algn="ctr" indent="0" marL="0">
              <a:buNone/>
            </a:pPr>
            <a:r>
              <a:rPr lang="en-US" sz="1450" b="1" spc="200" kern="0" dirty="0">
                <a:solidFill>
                  <a:srgbClr val="FFFFFF"/>
                </a:solidFill>
                <a:latin typeface="Arial" pitchFamily="34" charset="0"/>
                <a:ea typeface="Arial" pitchFamily="34" charset="-122"/>
                <a:cs typeface="Arial" pitchFamily="34" charset="-120"/>
              </a:rPr>
              <a:t>WATCH</a:t>
            </a:r>
            <a:endParaRPr lang="en-US" sz="1450" dirty="0"/>
          </a:p>
        </p:txBody>
      </p:sp>
      <p:sp>
        <p:nvSpPr>
          <p:cNvPr id="6" name="Text 4"/>
          <p:cNvSpPr txBox="1"/>
          <p:nvPr/>
        </p:nvSpPr>
        <p:spPr>
          <a:xfrm>
            <a:off x="2354580" y="4160520"/>
            <a:ext cx="310896" cy="603504"/>
          </a:xfrm>
          <a:prstGeom prst="rect">
            <a:avLst/>
          </a:prstGeom>
          <a:noFill/>
          <a:ln/>
        </p:spPr>
        <p:txBody>
          <a:bodyPr wrap="square" lIns="0" tIns="0" rIns="0" bIns="0" rtlCol="0" anchor="ctr"/>
          <a:lstStyle/>
          <a:p>
            <a:pPr algn="ctr" indent="0" marL="0">
              <a:buNone/>
            </a:pPr>
            <a:r>
              <a:rPr lang="en-US" sz="1500" b="1" dirty="0">
                <a:solidFill>
                  <a:srgbClr val="47C1FF"/>
                </a:solidFill>
                <a:latin typeface="Arial" pitchFamily="34" charset="0"/>
                <a:ea typeface="Arial" pitchFamily="34" charset="-122"/>
                <a:cs typeface="Arial" pitchFamily="34" charset="-120"/>
              </a:rPr>
              <a:t>→</a:t>
            </a:r>
            <a:endParaRPr lang="en-US" sz="1500" dirty="0"/>
          </a:p>
        </p:txBody>
      </p:sp>
      <p:sp>
        <p:nvSpPr>
          <p:cNvPr id="7" name="Shape 5"/>
          <p:cNvSpPr/>
          <p:nvPr/>
        </p:nvSpPr>
        <p:spPr>
          <a:xfrm>
            <a:off x="2665476" y="4160520"/>
            <a:ext cx="1481328" cy="603504"/>
          </a:xfrm>
          <a:prstGeom prst="roundRect">
            <a:avLst>
              <a:gd name="adj" fmla="val 15152"/>
            </a:avLst>
          </a:prstGeom>
          <a:solidFill>
            <a:srgbClr val="13304F"/>
          </a:solidFill>
          <a:ln w="12700">
            <a:solidFill>
              <a:srgbClr val="0468D7"/>
            </a:solidFill>
            <a:prstDash val="solid"/>
          </a:ln>
        </p:spPr>
      </p:sp>
      <p:sp>
        <p:nvSpPr>
          <p:cNvPr id="8" name="Text 6"/>
          <p:cNvSpPr txBox="1"/>
          <p:nvPr/>
        </p:nvSpPr>
        <p:spPr>
          <a:xfrm>
            <a:off x="2665476" y="4160520"/>
            <a:ext cx="1481328" cy="603504"/>
          </a:xfrm>
          <a:prstGeom prst="rect">
            <a:avLst/>
          </a:prstGeom>
          <a:noFill/>
          <a:ln/>
        </p:spPr>
        <p:txBody>
          <a:bodyPr wrap="square" lIns="0" tIns="0" rIns="0" bIns="0" rtlCol="0" anchor="ctr"/>
          <a:lstStyle/>
          <a:p>
            <a:pPr algn="ctr" indent="0" marL="0">
              <a:buNone/>
            </a:pPr>
            <a:r>
              <a:rPr lang="en-US" sz="1450" b="1" spc="200" kern="0" dirty="0">
                <a:solidFill>
                  <a:srgbClr val="FFFFFF"/>
                </a:solidFill>
                <a:latin typeface="Arial" pitchFamily="34" charset="0"/>
                <a:ea typeface="Arial" pitchFamily="34" charset="-122"/>
                <a:cs typeface="Arial" pitchFamily="34" charset="-120"/>
              </a:rPr>
              <a:t>BUILD</a:t>
            </a:r>
            <a:endParaRPr lang="en-US" sz="1450" dirty="0"/>
          </a:p>
        </p:txBody>
      </p:sp>
      <p:sp>
        <p:nvSpPr>
          <p:cNvPr id="9" name="Text 7"/>
          <p:cNvSpPr txBox="1"/>
          <p:nvPr/>
        </p:nvSpPr>
        <p:spPr>
          <a:xfrm>
            <a:off x="4146804" y="4160520"/>
            <a:ext cx="310896" cy="603504"/>
          </a:xfrm>
          <a:prstGeom prst="rect">
            <a:avLst/>
          </a:prstGeom>
          <a:noFill/>
          <a:ln/>
        </p:spPr>
        <p:txBody>
          <a:bodyPr wrap="square" lIns="0" tIns="0" rIns="0" bIns="0" rtlCol="0" anchor="ctr"/>
          <a:lstStyle/>
          <a:p>
            <a:pPr algn="ctr" indent="0" marL="0">
              <a:buNone/>
            </a:pPr>
            <a:r>
              <a:rPr lang="en-US" sz="1500" b="1" dirty="0">
                <a:solidFill>
                  <a:srgbClr val="47C1FF"/>
                </a:solidFill>
                <a:latin typeface="Arial" pitchFamily="34" charset="0"/>
                <a:ea typeface="Arial" pitchFamily="34" charset="-122"/>
                <a:cs typeface="Arial" pitchFamily="34" charset="-120"/>
              </a:rPr>
              <a:t>→</a:t>
            </a:r>
            <a:endParaRPr lang="en-US" sz="1500" dirty="0"/>
          </a:p>
        </p:txBody>
      </p:sp>
      <p:sp>
        <p:nvSpPr>
          <p:cNvPr id="10" name="Shape 8"/>
          <p:cNvSpPr/>
          <p:nvPr/>
        </p:nvSpPr>
        <p:spPr>
          <a:xfrm>
            <a:off x="4457700" y="4160520"/>
            <a:ext cx="1481328" cy="603504"/>
          </a:xfrm>
          <a:prstGeom prst="roundRect">
            <a:avLst>
              <a:gd name="adj" fmla="val 15152"/>
            </a:avLst>
          </a:prstGeom>
          <a:solidFill>
            <a:srgbClr val="13304F"/>
          </a:solidFill>
          <a:ln w="12700">
            <a:solidFill>
              <a:srgbClr val="0468D7"/>
            </a:solidFill>
            <a:prstDash val="solid"/>
          </a:ln>
        </p:spPr>
      </p:sp>
      <p:sp>
        <p:nvSpPr>
          <p:cNvPr id="11" name="Text 9"/>
          <p:cNvSpPr txBox="1"/>
          <p:nvPr/>
        </p:nvSpPr>
        <p:spPr>
          <a:xfrm>
            <a:off x="4457700" y="4160520"/>
            <a:ext cx="1481328" cy="603504"/>
          </a:xfrm>
          <a:prstGeom prst="rect">
            <a:avLst/>
          </a:prstGeom>
          <a:noFill/>
          <a:ln/>
        </p:spPr>
        <p:txBody>
          <a:bodyPr wrap="square" lIns="0" tIns="0" rIns="0" bIns="0" rtlCol="0" anchor="ctr"/>
          <a:lstStyle/>
          <a:p>
            <a:pPr algn="ctr" indent="0" marL="0">
              <a:buNone/>
            </a:pPr>
            <a:r>
              <a:rPr lang="en-US" sz="1450" b="1" spc="200" kern="0" dirty="0">
                <a:solidFill>
                  <a:srgbClr val="FFFFFF"/>
                </a:solidFill>
                <a:latin typeface="Arial" pitchFamily="34" charset="0"/>
                <a:ea typeface="Arial" pitchFamily="34" charset="-122"/>
                <a:cs typeface="Arial" pitchFamily="34" charset="-120"/>
              </a:rPr>
              <a:t>BREAK</a:t>
            </a:r>
            <a:endParaRPr lang="en-US" sz="1450" dirty="0"/>
          </a:p>
        </p:txBody>
      </p:sp>
      <p:sp>
        <p:nvSpPr>
          <p:cNvPr id="12" name="Text 10"/>
          <p:cNvSpPr txBox="1"/>
          <p:nvPr/>
        </p:nvSpPr>
        <p:spPr>
          <a:xfrm>
            <a:off x="5939028" y="4160520"/>
            <a:ext cx="310896" cy="603504"/>
          </a:xfrm>
          <a:prstGeom prst="rect">
            <a:avLst/>
          </a:prstGeom>
          <a:noFill/>
          <a:ln/>
        </p:spPr>
        <p:txBody>
          <a:bodyPr wrap="square" lIns="0" tIns="0" rIns="0" bIns="0" rtlCol="0" anchor="ctr"/>
          <a:lstStyle/>
          <a:p>
            <a:pPr algn="ctr" indent="0" marL="0">
              <a:buNone/>
            </a:pPr>
            <a:r>
              <a:rPr lang="en-US" sz="1500" b="1" dirty="0">
                <a:solidFill>
                  <a:srgbClr val="47C1FF"/>
                </a:solidFill>
                <a:latin typeface="Arial" pitchFamily="34" charset="0"/>
                <a:ea typeface="Arial" pitchFamily="34" charset="-122"/>
                <a:cs typeface="Arial" pitchFamily="34" charset="-120"/>
              </a:rPr>
              <a:t>→</a:t>
            </a:r>
            <a:endParaRPr lang="en-US" sz="1500" dirty="0"/>
          </a:p>
        </p:txBody>
      </p:sp>
      <p:sp>
        <p:nvSpPr>
          <p:cNvPr id="13" name="Shape 11"/>
          <p:cNvSpPr/>
          <p:nvPr/>
        </p:nvSpPr>
        <p:spPr>
          <a:xfrm>
            <a:off x="6249924" y="4160520"/>
            <a:ext cx="1481328" cy="603504"/>
          </a:xfrm>
          <a:prstGeom prst="roundRect">
            <a:avLst>
              <a:gd name="adj" fmla="val 15152"/>
            </a:avLst>
          </a:prstGeom>
          <a:solidFill>
            <a:srgbClr val="13304F"/>
          </a:solidFill>
          <a:ln w="12700">
            <a:solidFill>
              <a:srgbClr val="0468D7"/>
            </a:solidFill>
            <a:prstDash val="solid"/>
          </a:ln>
        </p:spPr>
      </p:sp>
      <p:sp>
        <p:nvSpPr>
          <p:cNvPr id="14" name="Text 12"/>
          <p:cNvSpPr txBox="1"/>
          <p:nvPr/>
        </p:nvSpPr>
        <p:spPr>
          <a:xfrm>
            <a:off x="6249924" y="4160520"/>
            <a:ext cx="1481328" cy="603504"/>
          </a:xfrm>
          <a:prstGeom prst="rect">
            <a:avLst/>
          </a:prstGeom>
          <a:noFill/>
          <a:ln/>
        </p:spPr>
        <p:txBody>
          <a:bodyPr wrap="square" lIns="0" tIns="0" rIns="0" bIns="0" rtlCol="0" anchor="ctr"/>
          <a:lstStyle/>
          <a:p>
            <a:pPr algn="ctr" indent="0" marL="0">
              <a:buNone/>
            </a:pPr>
            <a:r>
              <a:rPr lang="en-US" sz="1450" b="1" spc="200" kern="0" dirty="0">
                <a:solidFill>
                  <a:srgbClr val="FFFFFF"/>
                </a:solidFill>
                <a:latin typeface="Arial" pitchFamily="34" charset="0"/>
                <a:ea typeface="Arial" pitchFamily="34" charset="-122"/>
                <a:cs typeface="Arial" pitchFamily="34" charset="-120"/>
              </a:rPr>
              <a:t>DEBUG</a:t>
            </a:r>
            <a:endParaRPr lang="en-US" sz="1450" dirty="0"/>
          </a:p>
        </p:txBody>
      </p:sp>
      <p:sp>
        <p:nvSpPr>
          <p:cNvPr id="15" name="Text 13"/>
          <p:cNvSpPr txBox="1"/>
          <p:nvPr/>
        </p:nvSpPr>
        <p:spPr>
          <a:xfrm>
            <a:off x="7731252" y="4160520"/>
            <a:ext cx="310896" cy="603504"/>
          </a:xfrm>
          <a:prstGeom prst="rect">
            <a:avLst/>
          </a:prstGeom>
          <a:noFill/>
          <a:ln/>
        </p:spPr>
        <p:txBody>
          <a:bodyPr wrap="square" lIns="0" tIns="0" rIns="0" bIns="0" rtlCol="0" anchor="ctr"/>
          <a:lstStyle/>
          <a:p>
            <a:pPr algn="ctr" indent="0" marL="0">
              <a:buNone/>
            </a:pPr>
            <a:r>
              <a:rPr lang="en-US" sz="1500" b="1" dirty="0">
                <a:solidFill>
                  <a:srgbClr val="47C1FF"/>
                </a:solidFill>
                <a:latin typeface="Arial" pitchFamily="34" charset="0"/>
                <a:ea typeface="Arial" pitchFamily="34" charset="-122"/>
                <a:cs typeface="Arial" pitchFamily="34" charset="-120"/>
              </a:rPr>
              <a:t>→</a:t>
            </a:r>
            <a:endParaRPr lang="en-US" sz="1500" dirty="0"/>
          </a:p>
        </p:txBody>
      </p:sp>
      <p:sp>
        <p:nvSpPr>
          <p:cNvPr id="16" name="Shape 14"/>
          <p:cNvSpPr/>
          <p:nvPr/>
        </p:nvSpPr>
        <p:spPr>
          <a:xfrm>
            <a:off x="8042148" y="4160520"/>
            <a:ext cx="1481328" cy="603504"/>
          </a:xfrm>
          <a:prstGeom prst="roundRect">
            <a:avLst>
              <a:gd name="adj" fmla="val 15152"/>
            </a:avLst>
          </a:prstGeom>
          <a:solidFill>
            <a:srgbClr val="13304F"/>
          </a:solidFill>
          <a:ln w="12700">
            <a:solidFill>
              <a:srgbClr val="0468D7"/>
            </a:solidFill>
            <a:prstDash val="solid"/>
          </a:ln>
        </p:spPr>
      </p:sp>
      <p:sp>
        <p:nvSpPr>
          <p:cNvPr id="17" name="Text 15"/>
          <p:cNvSpPr txBox="1"/>
          <p:nvPr/>
        </p:nvSpPr>
        <p:spPr>
          <a:xfrm>
            <a:off x="8042148" y="4160520"/>
            <a:ext cx="1481328" cy="603504"/>
          </a:xfrm>
          <a:prstGeom prst="rect">
            <a:avLst/>
          </a:prstGeom>
          <a:noFill/>
          <a:ln/>
        </p:spPr>
        <p:txBody>
          <a:bodyPr wrap="square" lIns="0" tIns="0" rIns="0" bIns="0" rtlCol="0" anchor="ctr"/>
          <a:lstStyle/>
          <a:p>
            <a:pPr algn="ctr" indent="0" marL="0">
              <a:buNone/>
            </a:pPr>
            <a:r>
              <a:rPr lang="en-US" sz="1450" b="1" spc="200" kern="0" dirty="0">
                <a:solidFill>
                  <a:srgbClr val="FFFFFF"/>
                </a:solidFill>
                <a:latin typeface="Arial" pitchFamily="34" charset="0"/>
                <a:ea typeface="Arial" pitchFamily="34" charset="-122"/>
                <a:cs typeface="Arial" pitchFamily="34" charset="-120"/>
              </a:rPr>
              <a:t>LEARN</a:t>
            </a:r>
            <a:endParaRPr lang="en-US" sz="1450" dirty="0"/>
          </a:p>
        </p:txBody>
      </p:sp>
      <p:sp>
        <p:nvSpPr>
          <p:cNvPr id="18" name="Text 16"/>
          <p:cNvSpPr txBox="1"/>
          <p:nvPr/>
        </p:nvSpPr>
        <p:spPr>
          <a:xfrm>
            <a:off x="9523476" y="4160520"/>
            <a:ext cx="310896" cy="603504"/>
          </a:xfrm>
          <a:prstGeom prst="rect">
            <a:avLst/>
          </a:prstGeom>
          <a:noFill/>
          <a:ln/>
        </p:spPr>
        <p:txBody>
          <a:bodyPr wrap="square" lIns="0" tIns="0" rIns="0" bIns="0" rtlCol="0" anchor="ctr"/>
          <a:lstStyle/>
          <a:p>
            <a:pPr algn="ctr" indent="0" marL="0">
              <a:buNone/>
            </a:pPr>
            <a:r>
              <a:rPr lang="en-US" sz="1500" b="1" dirty="0">
                <a:solidFill>
                  <a:srgbClr val="47C1FF"/>
                </a:solidFill>
                <a:latin typeface="Arial" pitchFamily="34" charset="0"/>
                <a:ea typeface="Arial" pitchFamily="34" charset="-122"/>
                <a:cs typeface="Arial" pitchFamily="34" charset="-120"/>
              </a:rPr>
              <a:t>→</a:t>
            </a:r>
            <a:endParaRPr lang="en-US" sz="1500" dirty="0"/>
          </a:p>
        </p:txBody>
      </p:sp>
      <p:sp>
        <p:nvSpPr>
          <p:cNvPr id="19" name="Shape 17"/>
          <p:cNvSpPr/>
          <p:nvPr/>
        </p:nvSpPr>
        <p:spPr>
          <a:xfrm>
            <a:off x="9834372" y="4160520"/>
            <a:ext cx="1481328" cy="603504"/>
          </a:xfrm>
          <a:prstGeom prst="roundRect">
            <a:avLst>
              <a:gd name="adj" fmla="val 15152"/>
            </a:avLst>
          </a:prstGeom>
          <a:solidFill>
            <a:srgbClr val="13304F"/>
          </a:solidFill>
          <a:ln w="12700">
            <a:solidFill>
              <a:srgbClr val="0468D7"/>
            </a:solidFill>
            <a:prstDash val="solid"/>
          </a:ln>
        </p:spPr>
      </p:sp>
      <p:sp>
        <p:nvSpPr>
          <p:cNvPr id="20" name="Text 18"/>
          <p:cNvSpPr txBox="1"/>
          <p:nvPr/>
        </p:nvSpPr>
        <p:spPr>
          <a:xfrm>
            <a:off x="9834372" y="4160520"/>
            <a:ext cx="1481328" cy="603504"/>
          </a:xfrm>
          <a:prstGeom prst="rect">
            <a:avLst/>
          </a:prstGeom>
          <a:noFill/>
          <a:ln/>
        </p:spPr>
        <p:txBody>
          <a:bodyPr wrap="square" lIns="0" tIns="0" rIns="0" bIns="0" rtlCol="0" anchor="ctr"/>
          <a:lstStyle/>
          <a:p>
            <a:pPr algn="ctr" indent="0" marL="0">
              <a:buNone/>
            </a:pPr>
            <a:r>
              <a:rPr lang="en-US" sz="1450" b="1" spc="200" kern="0" dirty="0">
                <a:solidFill>
                  <a:srgbClr val="FFFFFF"/>
                </a:solidFill>
                <a:latin typeface="Arial" pitchFamily="34" charset="0"/>
                <a:ea typeface="Arial" pitchFamily="34" charset="-122"/>
                <a:cs typeface="Arial" pitchFamily="34" charset="-120"/>
              </a:rPr>
              <a:t>REPEAT</a:t>
            </a:r>
            <a:endParaRPr lang="en-US" sz="1450" dirty="0"/>
          </a:p>
        </p:txBody>
      </p:sp>
      <p:sp>
        <p:nvSpPr>
          <p:cNvPr id="21" name="Text 19"/>
          <p:cNvSpPr txBox="1"/>
          <p:nvPr/>
        </p:nvSpPr>
        <p:spPr>
          <a:xfrm>
            <a:off x="502920" y="5257800"/>
            <a:ext cx="11155680" cy="457200"/>
          </a:xfrm>
          <a:prstGeom prst="rect">
            <a:avLst/>
          </a:prstGeom>
          <a:noFill/>
          <a:ln/>
        </p:spPr>
        <p:txBody>
          <a:bodyPr wrap="square" lIns="0" tIns="0" rIns="0" bIns="0" rtlCol="0" anchor="ctr"/>
          <a:lstStyle/>
          <a:p>
            <a:pPr algn="ctr" indent="0" marL="0">
              <a:buNone/>
            </a:pPr>
            <a:r>
              <a:rPr lang="en-US" sz="1700" dirty="0">
                <a:solidFill>
                  <a:srgbClr val="9FB3C8"/>
                </a:solidFill>
                <a:latin typeface="Arial" pitchFamily="34" charset="0"/>
                <a:ea typeface="Arial" pitchFamily="34" charset="-122"/>
                <a:cs typeface="Arial" pitchFamily="34" charset="-120"/>
              </a:rPr>
              <a:t>Real learning happens when things break — and you fix them.</a:t>
            </a:r>
            <a:endParaRPr lang="en-US" sz="1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02920" y="384048"/>
            <a:ext cx="8686800" cy="365760"/>
          </a:xfrm>
          <a:prstGeom prst="rect">
            <a:avLst/>
          </a:prstGeom>
          <a:noFill/>
          <a:ln/>
        </p:spPr>
        <p:txBody>
          <a:bodyPr wrap="square" lIns="0" tIns="0" rIns="0" bIns="0" rtlCol="0" anchor="ctr"/>
          <a:lstStyle/>
          <a:p>
            <a:pPr algn="l" indent="0" marL="0">
              <a:buNone/>
            </a:pPr>
            <a:r>
              <a:rPr lang="en-US" sz="1300" b="1" spc="400" kern="0" dirty="0">
                <a:solidFill>
                  <a:srgbClr val="0468D7"/>
                </a:solidFill>
                <a:latin typeface="Arial" pitchFamily="34" charset="0"/>
                <a:ea typeface="Arial" pitchFamily="34" charset="-122"/>
                <a:cs typeface="Arial" pitchFamily="34" charset="-120"/>
              </a:rPr>
              <a:t>LESSONS BEYOND THE FRAMEWORK</a:t>
            </a:r>
            <a:endParaRPr lang="en-US" sz="1300" dirty="0"/>
          </a:p>
        </p:txBody>
      </p:sp>
      <p:sp>
        <p:nvSpPr>
          <p:cNvPr id="3" name="Text 1"/>
          <p:cNvSpPr txBox="1"/>
          <p:nvPr/>
        </p:nvSpPr>
        <p:spPr>
          <a:xfrm>
            <a:off x="502920" y="713232"/>
            <a:ext cx="11155680" cy="777240"/>
          </a:xfrm>
          <a:prstGeom prst="rect">
            <a:avLst/>
          </a:prstGeom>
          <a:noFill/>
          <a:ln/>
        </p:spPr>
        <p:txBody>
          <a:bodyPr wrap="square" lIns="0" tIns="0" rIns="0" bIns="0" rtlCol="0" anchor="ctr"/>
          <a:lstStyle/>
          <a:p>
            <a:pPr algn="l" indent="0" marL="0">
              <a:buNone/>
            </a:pPr>
            <a:r>
              <a:rPr lang="en-US" sz="3400" b="1" dirty="0">
                <a:solidFill>
                  <a:srgbClr val="1A2733"/>
                </a:solidFill>
                <a:latin typeface="Arial" pitchFamily="34" charset="0"/>
                <a:ea typeface="Arial" pitchFamily="34" charset="-122"/>
                <a:cs typeface="Arial" pitchFamily="34" charset="-120"/>
              </a:rPr>
              <a:t>What Flutter taught me</a:t>
            </a:r>
            <a:endParaRPr lang="en-US" sz="3400" dirty="0"/>
          </a:p>
        </p:txBody>
      </p:sp>
      <p:sp>
        <p:nvSpPr>
          <p:cNvPr id="4" name="Shape 2"/>
          <p:cNvSpPr/>
          <p:nvPr/>
        </p:nvSpPr>
        <p:spPr>
          <a:xfrm>
            <a:off x="461772" y="1783080"/>
            <a:ext cx="2121408" cy="2880360"/>
          </a:xfrm>
          <a:prstGeom prst="roundRect">
            <a:avLst>
              <a:gd name="adj" fmla="val 5172"/>
            </a:avLst>
          </a:prstGeom>
          <a:solidFill>
            <a:srgbClr val="F1F6FB"/>
          </a:solidFill>
          <a:ln/>
        </p:spPr>
      </p:sp>
      <p:sp>
        <p:nvSpPr>
          <p:cNvPr id="5" name="Shape 3"/>
          <p:cNvSpPr/>
          <p:nvPr/>
        </p:nvSpPr>
        <p:spPr>
          <a:xfrm>
            <a:off x="1133856" y="2171700"/>
            <a:ext cx="777240" cy="777240"/>
          </a:xfrm>
          <a:prstGeom prst="ellipse">
            <a:avLst/>
          </a:prstGeom>
          <a:solidFill>
            <a:srgbClr val="0468D7"/>
          </a:solidFill>
          <a:ln/>
        </p:spPr>
      </p:sp>
      <p:pic>
        <p:nvPicPr>
          <p:cNvPr id="6" name="Image 0" descr="preencoded.png">    </p:cNvPr>
          <p:cNvPicPr>
            <a:picLocks noChangeAspect="1"/>
          </p:cNvPicPr>
          <p:nvPr/>
        </p:nvPicPr>
        <p:blipFill>
          <a:blip r:embed="rId1"/>
          <a:stretch>
            <a:fillRect/>
          </a:stretch>
        </p:blipFill>
        <p:spPr>
          <a:xfrm>
            <a:off x="1320394" y="2358238"/>
            <a:ext cx="404165" cy="404165"/>
          </a:xfrm>
          <a:prstGeom prst="rect">
            <a:avLst/>
          </a:prstGeom>
        </p:spPr>
      </p:pic>
      <p:sp>
        <p:nvSpPr>
          <p:cNvPr id="7" name="Text 4"/>
          <p:cNvSpPr txBox="1"/>
          <p:nvPr/>
        </p:nvSpPr>
        <p:spPr>
          <a:xfrm>
            <a:off x="461772" y="3108960"/>
            <a:ext cx="2121408" cy="411480"/>
          </a:xfrm>
          <a:prstGeom prst="rect">
            <a:avLst/>
          </a:prstGeom>
          <a:noFill/>
          <a:ln/>
        </p:spPr>
        <p:txBody>
          <a:bodyPr wrap="square" lIns="0" tIns="0" rIns="0" bIns="0" rtlCol="0" anchor="ctr"/>
          <a:lstStyle/>
          <a:p>
            <a:pPr algn="ctr" indent="0" marL="0">
              <a:buNone/>
            </a:pPr>
            <a:r>
              <a:rPr lang="en-US" sz="1700" b="1" spc="200" kern="0" dirty="0">
                <a:solidFill>
                  <a:srgbClr val="1A2733"/>
                </a:solidFill>
                <a:latin typeface="Arial" pitchFamily="34" charset="0"/>
                <a:ea typeface="Arial" pitchFamily="34" charset="-122"/>
                <a:cs typeface="Arial" pitchFamily="34" charset="-120"/>
              </a:rPr>
              <a:t>UI</a:t>
            </a:r>
            <a:endParaRPr lang="en-US" sz="1700" dirty="0"/>
          </a:p>
        </p:txBody>
      </p:sp>
      <p:sp>
        <p:nvSpPr>
          <p:cNvPr id="8" name="Text 5"/>
          <p:cNvSpPr txBox="1"/>
          <p:nvPr/>
        </p:nvSpPr>
        <p:spPr>
          <a:xfrm>
            <a:off x="571500" y="3566160"/>
            <a:ext cx="1901952" cy="914400"/>
          </a:xfrm>
          <a:prstGeom prst="rect">
            <a:avLst/>
          </a:prstGeom>
          <a:noFill/>
          <a:ln/>
        </p:spPr>
        <p:txBody>
          <a:bodyPr wrap="square" lIns="0" tIns="0" rIns="0" bIns="0" rtlCol="0" anchor="ctr"/>
          <a:lstStyle/>
          <a:p>
            <a:pPr algn="ctr" indent="0" marL="0">
              <a:lnSpc>
                <a:spcPts val="1500"/>
              </a:lnSpc>
              <a:buNone/>
            </a:pPr>
            <a:r>
              <a:rPr lang="en-US" sz="1150" dirty="0">
                <a:solidFill>
                  <a:srgbClr val="5A6B7C"/>
                </a:solidFill>
                <a:latin typeface="Arial" pitchFamily="34" charset="0"/>
                <a:ea typeface="Arial" pitchFamily="34" charset="-122"/>
                <a:cs typeface="Arial" pitchFamily="34" charset="-120"/>
              </a:rPr>
              <a:t>How users interact</a:t>
            </a:r>
            <a:endParaRPr lang="en-US" sz="1150" dirty="0"/>
          </a:p>
          <a:p>
            <a:pPr algn="ctr" indent="0" marL="0">
              <a:lnSpc>
                <a:spcPts val="1500"/>
              </a:lnSpc>
              <a:buNone/>
            </a:pPr>
            <a:r>
              <a:rPr lang="en-US" sz="1150" dirty="0">
                <a:solidFill>
                  <a:srgbClr val="5A6B7C"/>
                </a:solidFill>
                <a:latin typeface="Arial" pitchFamily="34" charset="0"/>
                <a:ea typeface="Arial" pitchFamily="34" charset="-122"/>
                <a:cs typeface="Arial" pitchFamily="34" charset="-120"/>
              </a:rPr>
              <a:t>with software</a:t>
            </a:r>
            <a:endParaRPr lang="en-US" sz="1150" dirty="0"/>
          </a:p>
        </p:txBody>
      </p:sp>
      <p:sp>
        <p:nvSpPr>
          <p:cNvPr id="9" name="Shape 6"/>
          <p:cNvSpPr/>
          <p:nvPr/>
        </p:nvSpPr>
        <p:spPr>
          <a:xfrm>
            <a:off x="2747772" y="1783080"/>
            <a:ext cx="2121408" cy="2880360"/>
          </a:xfrm>
          <a:prstGeom prst="roundRect">
            <a:avLst>
              <a:gd name="adj" fmla="val 5172"/>
            </a:avLst>
          </a:prstGeom>
          <a:solidFill>
            <a:srgbClr val="F1F6FB"/>
          </a:solidFill>
          <a:ln/>
        </p:spPr>
      </p:sp>
      <p:sp>
        <p:nvSpPr>
          <p:cNvPr id="10" name="Shape 7"/>
          <p:cNvSpPr/>
          <p:nvPr/>
        </p:nvSpPr>
        <p:spPr>
          <a:xfrm>
            <a:off x="3419856" y="2171700"/>
            <a:ext cx="777240" cy="777240"/>
          </a:xfrm>
          <a:prstGeom prst="ellipse">
            <a:avLst/>
          </a:prstGeom>
          <a:solidFill>
            <a:srgbClr val="0468D7"/>
          </a:solidFill>
          <a:ln/>
        </p:spPr>
      </p:sp>
      <p:pic>
        <p:nvPicPr>
          <p:cNvPr id="11" name="Image 1" descr="preencoded.png">    </p:cNvPr>
          <p:cNvPicPr>
            <a:picLocks noChangeAspect="1"/>
          </p:cNvPicPr>
          <p:nvPr/>
        </p:nvPicPr>
        <p:blipFill>
          <a:blip r:embed="rId2"/>
          <a:stretch>
            <a:fillRect/>
          </a:stretch>
        </p:blipFill>
        <p:spPr>
          <a:xfrm>
            <a:off x="3606394" y="2358238"/>
            <a:ext cx="404165" cy="404165"/>
          </a:xfrm>
          <a:prstGeom prst="rect">
            <a:avLst/>
          </a:prstGeom>
        </p:spPr>
      </p:pic>
      <p:sp>
        <p:nvSpPr>
          <p:cNvPr id="12" name="Text 8"/>
          <p:cNvSpPr txBox="1"/>
          <p:nvPr/>
        </p:nvSpPr>
        <p:spPr>
          <a:xfrm>
            <a:off x="2747772" y="3108960"/>
            <a:ext cx="2121408" cy="411480"/>
          </a:xfrm>
          <a:prstGeom prst="rect">
            <a:avLst/>
          </a:prstGeom>
          <a:noFill/>
          <a:ln/>
        </p:spPr>
        <p:txBody>
          <a:bodyPr wrap="square" lIns="0" tIns="0" rIns="0" bIns="0" rtlCol="0" anchor="ctr"/>
          <a:lstStyle/>
          <a:p>
            <a:pPr algn="ctr" indent="0" marL="0">
              <a:buNone/>
            </a:pPr>
            <a:r>
              <a:rPr lang="en-US" sz="1700" b="1" spc="200" kern="0" dirty="0">
                <a:solidFill>
                  <a:srgbClr val="1A2733"/>
                </a:solidFill>
                <a:latin typeface="Arial" pitchFamily="34" charset="0"/>
                <a:ea typeface="Arial" pitchFamily="34" charset="-122"/>
                <a:cs typeface="Arial" pitchFamily="34" charset="-120"/>
              </a:rPr>
              <a:t>STATE</a:t>
            </a:r>
            <a:endParaRPr lang="en-US" sz="1700" dirty="0"/>
          </a:p>
        </p:txBody>
      </p:sp>
      <p:sp>
        <p:nvSpPr>
          <p:cNvPr id="13" name="Text 9"/>
          <p:cNvSpPr txBox="1"/>
          <p:nvPr/>
        </p:nvSpPr>
        <p:spPr>
          <a:xfrm>
            <a:off x="2857500" y="3566160"/>
            <a:ext cx="1901952" cy="914400"/>
          </a:xfrm>
          <a:prstGeom prst="rect">
            <a:avLst/>
          </a:prstGeom>
          <a:noFill/>
          <a:ln/>
        </p:spPr>
        <p:txBody>
          <a:bodyPr wrap="square" lIns="0" tIns="0" rIns="0" bIns="0" rtlCol="0" anchor="ctr"/>
          <a:lstStyle/>
          <a:p>
            <a:pPr algn="ctr" indent="0" marL="0">
              <a:lnSpc>
                <a:spcPts val="1500"/>
              </a:lnSpc>
              <a:buNone/>
            </a:pPr>
            <a:r>
              <a:rPr lang="en-US" sz="1150" dirty="0">
                <a:solidFill>
                  <a:srgbClr val="5A6B7C"/>
                </a:solidFill>
                <a:latin typeface="Arial" pitchFamily="34" charset="0"/>
                <a:ea typeface="Arial" pitchFamily="34" charset="-122"/>
                <a:cs typeface="Arial" pitchFamily="34" charset="-120"/>
              </a:rPr>
              <a:t>How data changes</a:t>
            </a:r>
            <a:endParaRPr lang="en-US" sz="1150" dirty="0"/>
          </a:p>
          <a:p>
            <a:pPr algn="ctr" indent="0" marL="0">
              <a:lnSpc>
                <a:spcPts val="1500"/>
              </a:lnSpc>
              <a:buNone/>
            </a:pPr>
            <a:r>
              <a:rPr lang="en-US" sz="1150" dirty="0">
                <a:solidFill>
                  <a:srgbClr val="5A6B7C"/>
                </a:solidFill>
                <a:latin typeface="Arial" pitchFamily="34" charset="0"/>
                <a:ea typeface="Arial" pitchFamily="34" charset="-122"/>
                <a:cs typeface="Arial" pitchFamily="34" charset="-120"/>
              </a:rPr>
              <a:t>over time</a:t>
            </a:r>
            <a:endParaRPr lang="en-US" sz="1150" dirty="0"/>
          </a:p>
        </p:txBody>
      </p:sp>
      <p:sp>
        <p:nvSpPr>
          <p:cNvPr id="14" name="Shape 10"/>
          <p:cNvSpPr/>
          <p:nvPr/>
        </p:nvSpPr>
        <p:spPr>
          <a:xfrm>
            <a:off x="5033772" y="1783080"/>
            <a:ext cx="2121408" cy="2880360"/>
          </a:xfrm>
          <a:prstGeom prst="roundRect">
            <a:avLst>
              <a:gd name="adj" fmla="val 5172"/>
            </a:avLst>
          </a:prstGeom>
          <a:solidFill>
            <a:srgbClr val="F1F6FB"/>
          </a:solidFill>
          <a:ln/>
        </p:spPr>
      </p:sp>
      <p:sp>
        <p:nvSpPr>
          <p:cNvPr id="15" name="Shape 11"/>
          <p:cNvSpPr/>
          <p:nvPr/>
        </p:nvSpPr>
        <p:spPr>
          <a:xfrm>
            <a:off x="5705856" y="2171700"/>
            <a:ext cx="777240" cy="777240"/>
          </a:xfrm>
          <a:prstGeom prst="ellipse">
            <a:avLst/>
          </a:prstGeom>
          <a:solidFill>
            <a:srgbClr val="0468D7"/>
          </a:solidFill>
          <a:ln/>
        </p:spPr>
      </p:sp>
      <p:pic>
        <p:nvPicPr>
          <p:cNvPr id="16" name="Image 2" descr="preencoded.png">    </p:cNvPr>
          <p:cNvPicPr>
            <a:picLocks noChangeAspect="1"/>
          </p:cNvPicPr>
          <p:nvPr/>
        </p:nvPicPr>
        <p:blipFill>
          <a:blip r:embed="rId3"/>
          <a:stretch>
            <a:fillRect/>
          </a:stretch>
        </p:blipFill>
        <p:spPr>
          <a:xfrm>
            <a:off x="5892394" y="2358238"/>
            <a:ext cx="404165" cy="404165"/>
          </a:xfrm>
          <a:prstGeom prst="rect">
            <a:avLst/>
          </a:prstGeom>
        </p:spPr>
      </p:pic>
      <p:sp>
        <p:nvSpPr>
          <p:cNvPr id="17" name="Text 12"/>
          <p:cNvSpPr txBox="1"/>
          <p:nvPr/>
        </p:nvSpPr>
        <p:spPr>
          <a:xfrm>
            <a:off x="5033772" y="3108960"/>
            <a:ext cx="2121408" cy="411480"/>
          </a:xfrm>
          <a:prstGeom prst="rect">
            <a:avLst/>
          </a:prstGeom>
          <a:noFill/>
          <a:ln/>
        </p:spPr>
        <p:txBody>
          <a:bodyPr wrap="square" lIns="0" tIns="0" rIns="0" bIns="0" rtlCol="0" anchor="ctr"/>
          <a:lstStyle/>
          <a:p>
            <a:pPr algn="ctr" indent="0" marL="0">
              <a:buNone/>
            </a:pPr>
            <a:r>
              <a:rPr lang="en-US" sz="1700" b="1" spc="200" kern="0" dirty="0">
                <a:solidFill>
                  <a:srgbClr val="1A2733"/>
                </a:solidFill>
                <a:latin typeface="Arial" pitchFamily="34" charset="0"/>
                <a:ea typeface="Arial" pitchFamily="34" charset="-122"/>
                <a:cs typeface="Arial" pitchFamily="34" charset="-120"/>
              </a:rPr>
              <a:t>API</a:t>
            </a:r>
            <a:endParaRPr lang="en-US" sz="1700" dirty="0"/>
          </a:p>
        </p:txBody>
      </p:sp>
      <p:sp>
        <p:nvSpPr>
          <p:cNvPr id="18" name="Text 13"/>
          <p:cNvSpPr txBox="1"/>
          <p:nvPr/>
        </p:nvSpPr>
        <p:spPr>
          <a:xfrm>
            <a:off x="5143500" y="3566160"/>
            <a:ext cx="1901952" cy="914400"/>
          </a:xfrm>
          <a:prstGeom prst="rect">
            <a:avLst/>
          </a:prstGeom>
          <a:noFill/>
          <a:ln/>
        </p:spPr>
        <p:txBody>
          <a:bodyPr wrap="square" lIns="0" tIns="0" rIns="0" bIns="0" rtlCol="0" anchor="ctr"/>
          <a:lstStyle/>
          <a:p>
            <a:pPr algn="ctr" indent="0" marL="0">
              <a:lnSpc>
                <a:spcPts val="1500"/>
              </a:lnSpc>
              <a:buNone/>
            </a:pPr>
            <a:r>
              <a:rPr lang="en-US" sz="1150" dirty="0">
                <a:solidFill>
                  <a:srgbClr val="5A6B7C"/>
                </a:solidFill>
                <a:latin typeface="Arial" pitchFamily="34" charset="0"/>
                <a:ea typeface="Arial" pitchFamily="34" charset="-122"/>
                <a:cs typeface="Arial" pitchFamily="34" charset="-120"/>
              </a:rPr>
              <a:t>Apps connect to systems</a:t>
            </a:r>
            <a:endParaRPr lang="en-US" sz="1150" dirty="0"/>
          </a:p>
          <a:p>
            <a:pPr algn="ctr" indent="0" marL="0">
              <a:lnSpc>
                <a:spcPts val="1500"/>
              </a:lnSpc>
              <a:buNone/>
            </a:pPr>
            <a:r>
              <a:rPr lang="en-US" sz="1150" dirty="0">
                <a:solidFill>
                  <a:srgbClr val="5A6B7C"/>
                </a:solidFill>
                <a:latin typeface="Arial" pitchFamily="34" charset="0"/>
                <a:ea typeface="Arial" pitchFamily="34" charset="-122"/>
                <a:cs typeface="Arial" pitchFamily="34" charset="-120"/>
              </a:rPr>
              <a:t>beyond the screen</a:t>
            </a:r>
            <a:endParaRPr lang="en-US" sz="1150" dirty="0"/>
          </a:p>
        </p:txBody>
      </p:sp>
      <p:sp>
        <p:nvSpPr>
          <p:cNvPr id="19" name="Shape 14"/>
          <p:cNvSpPr/>
          <p:nvPr/>
        </p:nvSpPr>
        <p:spPr>
          <a:xfrm>
            <a:off x="7319772" y="1783080"/>
            <a:ext cx="2121408" cy="2880360"/>
          </a:xfrm>
          <a:prstGeom prst="roundRect">
            <a:avLst>
              <a:gd name="adj" fmla="val 5172"/>
            </a:avLst>
          </a:prstGeom>
          <a:solidFill>
            <a:srgbClr val="F1F6FB"/>
          </a:solidFill>
          <a:ln/>
        </p:spPr>
      </p:sp>
      <p:sp>
        <p:nvSpPr>
          <p:cNvPr id="20" name="Shape 15"/>
          <p:cNvSpPr/>
          <p:nvPr/>
        </p:nvSpPr>
        <p:spPr>
          <a:xfrm>
            <a:off x="7991856" y="2171700"/>
            <a:ext cx="777240" cy="777240"/>
          </a:xfrm>
          <a:prstGeom prst="ellipse">
            <a:avLst/>
          </a:prstGeom>
          <a:solidFill>
            <a:srgbClr val="0468D7"/>
          </a:solidFill>
          <a:ln/>
        </p:spPr>
      </p:sp>
      <p:pic>
        <p:nvPicPr>
          <p:cNvPr id="21" name="Image 3" descr="preencoded.png">    </p:cNvPr>
          <p:cNvPicPr>
            <a:picLocks noChangeAspect="1"/>
          </p:cNvPicPr>
          <p:nvPr/>
        </p:nvPicPr>
        <p:blipFill>
          <a:blip r:embed="rId4"/>
          <a:stretch>
            <a:fillRect/>
          </a:stretch>
        </p:blipFill>
        <p:spPr>
          <a:xfrm>
            <a:off x="8178394" y="2358238"/>
            <a:ext cx="404165" cy="404165"/>
          </a:xfrm>
          <a:prstGeom prst="rect">
            <a:avLst/>
          </a:prstGeom>
        </p:spPr>
      </p:pic>
      <p:sp>
        <p:nvSpPr>
          <p:cNvPr id="22" name="Text 16"/>
          <p:cNvSpPr txBox="1"/>
          <p:nvPr/>
        </p:nvSpPr>
        <p:spPr>
          <a:xfrm>
            <a:off x="7319772" y="3108960"/>
            <a:ext cx="2121408" cy="411480"/>
          </a:xfrm>
          <a:prstGeom prst="rect">
            <a:avLst/>
          </a:prstGeom>
          <a:noFill/>
          <a:ln/>
        </p:spPr>
        <p:txBody>
          <a:bodyPr wrap="square" lIns="0" tIns="0" rIns="0" bIns="0" rtlCol="0" anchor="ctr"/>
          <a:lstStyle/>
          <a:p>
            <a:pPr algn="ctr" indent="0" marL="0">
              <a:buNone/>
            </a:pPr>
            <a:r>
              <a:rPr lang="en-US" sz="1700" b="1" spc="200" kern="0" dirty="0">
                <a:solidFill>
                  <a:srgbClr val="1A2733"/>
                </a:solidFill>
                <a:latin typeface="Arial" pitchFamily="34" charset="0"/>
                <a:ea typeface="Arial" pitchFamily="34" charset="-122"/>
                <a:cs typeface="Arial" pitchFamily="34" charset="-120"/>
              </a:rPr>
              <a:t>DEBUGGING</a:t>
            </a:r>
            <a:endParaRPr lang="en-US" sz="1700" dirty="0"/>
          </a:p>
        </p:txBody>
      </p:sp>
      <p:sp>
        <p:nvSpPr>
          <p:cNvPr id="23" name="Text 17"/>
          <p:cNvSpPr txBox="1"/>
          <p:nvPr/>
        </p:nvSpPr>
        <p:spPr>
          <a:xfrm>
            <a:off x="7429500" y="3566160"/>
            <a:ext cx="1901952" cy="914400"/>
          </a:xfrm>
          <a:prstGeom prst="rect">
            <a:avLst/>
          </a:prstGeom>
          <a:noFill/>
          <a:ln/>
        </p:spPr>
        <p:txBody>
          <a:bodyPr wrap="square" lIns="0" tIns="0" rIns="0" bIns="0" rtlCol="0" anchor="ctr"/>
          <a:lstStyle/>
          <a:p>
            <a:pPr algn="ctr" indent="0" marL="0">
              <a:lnSpc>
                <a:spcPts val="1500"/>
              </a:lnSpc>
              <a:buNone/>
            </a:pPr>
            <a:r>
              <a:rPr lang="en-US" sz="1150" dirty="0">
                <a:solidFill>
                  <a:srgbClr val="5A6B7C"/>
                </a:solidFill>
                <a:latin typeface="Arial" pitchFamily="34" charset="0"/>
                <a:ea typeface="Arial" pitchFamily="34" charset="-122"/>
                <a:cs typeface="Arial" pitchFamily="34" charset="-120"/>
              </a:rPr>
              <a:t>Random changes</a:t>
            </a:r>
            <a:endParaRPr lang="en-US" sz="1150" dirty="0"/>
          </a:p>
          <a:p>
            <a:pPr algn="ctr" indent="0" marL="0">
              <a:lnSpc>
                <a:spcPts val="1500"/>
              </a:lnSpc>
              <a:buNone/>
            </a:pPr>
            <a:r>
              <a:rPr lang="en-US" sz="1150" dirty="0">
                <a:solidFill>
                  <a:srgbClr val="5A6B7C"/>
                </a:solidFill>
                <a:latin typeface="Arial" pitchFamily="34" charset="0"/>
                <a:ea typeface="Arial" pitchFamily="34" charset="-122"/>
                <a:cs typeface="Arial" pitchFamily="34" charset="-120"/>
              </a:rPr>
              <a:t>aren't a fix</a:t>
            </a:r>
            <a:endParaRPr lang="en-US" sz="1150" dirty="0"/>
          </a:p>
        </p:txBody>
      </p:sp>
      <p:sp>
        <p:nvSpPr>
          <p:cNvPr id="24" name="Shape 18"/>
          <p:cNvSpPr/>
          <p:nvPr/>
        </p:nvSpPr>
        <p:spPr>
          <a:xfrm>
            <a:off x="9605772" y="1783080"/>
            <a:ext cx="2121408" cy="2880360"/>
          </a:xfrm>
          <a:prstGeom prst="roundRect">
            <a:avLst>
              <a:gd name="adj" fmla="val 5172"/>
            </a:avLst>
          </a:prstGeom>
          <a:solidFill>
            <a:srgbClr val="F1F6FB"/>
          </a:solidFill>
          <a:ln/>
        </p:spPr>
      </p:sp>
      <p:sp>
        <p:nvSpPr>
          <p:cNvPr id="25" name="Shape 19"/>
          <p:cNvSpPr/>
          <p:nvPr/>
        </p:nvSpPr>
        <p:spPr>
          <a:xfrm>
            <a:off x="10277856" y="2171700"/>
            <a:ext cx="777240" cy="777240"/>
          </a:xfrm>
          <a:prstGeom prst="ellipse">
            <a:avLst/>
          </a:prstGeom>
          <a:solidFill>
            <a:srgbClr val="0468D7"/>
          </a:solidFill>
          <a:ln/>
        </p:spPr>
      </p:sp>
      <p:pic>
        <p:nvPicPr>
          <p:cNvPr id="26" name="Image 4" descr="preencoded.png">    </p:cNvPr>
          <p:cNvPicPr>
            <a:picLocks noChangeAspect="1"/>
          </p:cNvPicPr>
          <p:nvPr/>
        </p:nvPicPr>
        <p:blipFill>
          <a:blip r:embed="rId5"/>
          <a:stretch>
            <a:fillRect/>
          </a:stretch>
        </p:blipFill>
        <p:spPr>
          <a:xfrm>
            <a:off x="10464394" y="2358238"/>
            <a:ext cx="404165" cy="404165"/>
          </a:xfrm>
          <a:prstGeom prst="rect">
            <a:avLst/>
          </a:prstGeom>
        </p:spPr>
      </p:pic>
      <p:sp>
        <p:nvSpPr>
          <p:cNvPr id="27" name="Text 20"/>
          <p:cNvSpPr txBox="1"/>
          <p:nvPr/>
        </p:nvSpPr>
        <p:spPr>
          <a:xfrm>
            <a:off x="9605772" y="3108960"/>
            <a:ext cx="2121408" cy="411480"/>
          </a:xfrm>
          <a:prstGeom prst="rect">
            <a:avLst/>
          </a:prstGeom>
          <a:noFill/>
          <a:ln/>
        </p:spPr>
        <p:txBody>
          <a:bodyPr wrap="square" lIns="0" tIns="0" rIns="0" bIns="0" rtlCol="0" anchor="ctr"/>
          <a:lstStyle/>
          <a:p>
            <a:pPr algn="ctr" indent="0" marL="0">
              <a:buNone/>
            </a:pPr>
            <a:r>
              <a:rPr lang="en-US" sz="1700" b="1" spc="200" kern="0" dirty="0">
                <a:solidFill>
                  <a:srgbClr val="1A2733"/>
                </a:solidFill>
                <a:latin typeface="Arial" pitchFamily="34" charset="0"/>
                <a:ea typeface="Arial" pitchFamily="34" charset="-122"/>
                <a:cs typeface="Arial" pitchFamily="34" charset="-120"/>
              </a:rPr>
              <a:t>SHIPPING</a:t>
            </a:r>
            <a:endParaRPr lang="en-US" sz="1700" dirty="0"/>
          </a:p>
        </p:txBody>
      </p:sp>
      <p:sp>
        <p:nvSpPr>
          <p:cNvPr id="28" name="Text 21"/>
          <p:cNvSpPr txBox="1"/>
          <p:nvPr/>
        </p:nvSpPr>
        <p:spPr>
          <a:xfrm>
            <a:off x="9715500" y="3566160"/>
            <a:ext cx="1901952" cy="914400"/>
          </a:xfrm>
          <a:prstGeom prst="rect">
            <a:avLst/>
          </a:prstGeom>
          <a:noFill/>
          <a:ln/>
        </p:spPr>
        <p:txBody>
          <a:bodyPr wrap="square" lIns="0" tIns="0" rIns="0" bIns="0" rtlCol="0" anchor="ctr"/>
          <a:lstStyle/>
          <a:p>
            <a:pPr algn="ctr" indent="0" marL="0">
              <a:lnSpc>
                <a:spcPts val="1500"/>
              </a:lnSpc>
              <a:buNone/>
            </a:pPr>
            <a:r>
              <a:rPr lang="en-US" sz="1150" dirty="0">
                <a:solidFill>
                  <a:srgbClr val="5A6B7C"/>
                </a:solidFill>
                <a:latin typeface="Arial" pitchFamily="34" charset="0"/>
                <a:ea typeface="Arial" pitchFamily="34" charset="-122"/>
                <a:cs typeface="Arial" pitchFamily="34" charset="-120"/>
              </a:rPr>
              <a:t>Unused features</a:t>
            </a:r>
            <a:endParaRPr lang="en-US" sz="1150" dirty="0"/>
          </a:p>
          <a:p>
            <a:pPr algn="ctr" indent="0" marL="0">
              <a:lnSpc>
                <a:spcPts val="1500"/>
              </a:lnSpc>
              <a:buNone/>
            </a:pPr>
            <a:r>
              <a:rPr lang="en-US" sz="1150" dirty="0">
                <a:solidFill>
                  <a:srgbClr val="5A6B7C"/>
                </a:solidFill>
                <a:latin typeface="Arial" pitchFamily="34" charset="0"/>
                <a:ea typeface="Arial" pitchFamily="34" charset="-122"/>
                <a:cs typeface="Arial" pitchFamily="34" charset="-120"/>
              </a:rPr>
              <a:t>aren't useful</a:t>
            </a:r>
            <a:endParaRPr lang="en-US" sz="1150" dirty="0"/>
          </a:p>
        </p:txBody>
      </p:sp>
      <p:sp>
        <p:nvSpPr>
          <p:cNvPr id="29" name="Text 22"/>
          <p:cNvSpPr txBox="1"/>
          <p:nvPr/>
        </p:nvSpPr>
        <p:spPr>
          <a:xfrm>
            <a:off x="502920" y="5120640"/>
            <a:ext cx="11155680" cy="502920"/>
          </a:xfrm>
          <a:prstGeom prst="rect">
            <a:avLst/>
          </a:prstGeom>
          <a:noFill/>
          <a:ln/>
        </p:spPr>
        <p:txBody>
          <a:bodyPr wrap="square" lIns="0" tIns="0" rIns="0" bIns="0" rtlCol="0" anchor="ctr"/>
          <a:lstStyle/>
          <a:p>
            <a:pPr algn="ctr" indent="0" marL="0">
              <a:buNone/>
            </a:pPr>
            <a:r>
              <a:rPr lang="en-US" sz="2000" b="1" i="1" dirty="0">
                <a:solidFill>
                  <a:srgbClr val="0468D7"/>
                </a:solidFill>
                <a:latin typeface="Arial" pitchFamily="34" charset="0"/>
                <a:ea typeface="Arial" pitchFamily="34" charset="-122"/>
                <a:cs typeface="Arial" pitchFamily="34" charset="-120"/>
              </a:rPr>
              <a:t>“A feature isn't really useful until someone can actually use it.”</a:t>
            </a:r>
            <a:endParaRPr lang="en-US"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02920" y="384048"/>
            <a:ext cx="8686800" cy="365760"/>
          </a:xfrm>
          <a:prstGeom prst="rect">
            <a:avLst/>
          </a:prstGeom>
          <a:noFill/>
          <a:ln/>
        </p:spPr>
        <p:txBody>
          <a:bodyPr wrap="square" lIns="0" tIns="0" rIns="0" bIns="0" rtlCol="0" anchor="ctr"/>
          <a:lstStyle/>
          <a:p>
            <a:pPr algn="l" indent="0" marL="0">
              <a:buNone/>
            </a:pPr>
            <a:r>
              <a:rPr lang="en-US" sz="1300" b="1" spc="400" kern="0" dirty="0">
                <a:solidFill>
                  <a:srgbClr val="0468D7"/>
                </a:solidFill>
                <a:latin typeface="Arial" pitchFamily="34" charset="0"/>
                <a:ea typeface="Arial" pitchFamily="34" charset="-122"/>
                <a:cs typeface="Arial" pitchFamily="34" charset="-120"/>
              </a:rPr>
              <a:t>THE BUSINESS SIDE</a:t>
            </a:r>
            <a:endParaRPr lang="en-US" sz="1300" dirty="0"/>
          </a:p>
        </p:txBody>
      </p:sp>
      <p:sp>
        <p:nvSpPr>
          <p:cNvPr id="3" name="Text 1"/>
          <p:cNvSpPr txBox="1"/>
          <p:nvPr/>
        </p:nvSpPr>
        <p:spPr>
          <a:xfrm>
            <a:off x="502920" y="713232"/>
            <a:ext cx="11155680" cy="777240"/>
          </a:xfrm>
          <a:prstGeom prst="rect">
            <a:avLst/>
          </a:prstGeom>
          <a:noFill/>
          <a:ln/>
        </p:spPr>
        <p:txBody>
          <a:bodyPr wrap="square" lIns="0" tIns="0" rIns="0" bIns="0" rtlCol="0" anchor="ctr"/>
          <a:lstStyle/>
          <a:p>
            <a:pPr algn="l" indent="0" marL="0">
              <a:buNone/>
            </a:pPr>
            <a:r>
              <a:rPr lang="en-US" sz="3400" b="1" dirty="0">
                <a:solidFill>
                  <a:srgbClr val="1A2733"/>
                </a:solidFill>
                <a:latin typeface="Arial" pitchFamily="34" charset="0"/>
                <a:ea typeface="Arial" pitchFamily="34" charset="-122"/>
                <a:cs typeface="Arial" pitchFamily="34" charset="-120"/>
              </a:rPr>
              <a:t>Freelancing is more than coding</a:t>
            </a:r>
            <a:endParaRPr lang="en-US" sz="3400" dirty="0"/>
          </a:p>
        </p:txBody>
      </p:sp>
      <p:sp>
        <p:nvSpPr>
          <p:cNvPr id="4" name="Shape 2"/>
          <p:cNvSpPr/>
          <p:nvPr/>
        </p:nvSpPr>
        <p:spPr>
          <a:xfrm>
            <a:off x="1028700" y="1965960"/>
            <a:ext cx="2286000" cy="640080"/>
          </a:xfrm>
          <a:prstGeom prst="roundRect">
            <a:avLst>
              <a:gd name="adj" fmla="val 14286"/>
            </a:avLst>
          </a:prstGeom>
          <a:solidFill>
            <a:srgbClr val="0B1E33"/>
          </a:solidFill>
          <a:ln/>
        </p:spPr>
      </p:sp>
      <p:sp>
        <p:nvSpPr>
          <p:cNvPr id="5" name="Text 3"/>
          <p:cNvSpPr txBox="1"/>
          <p:nvPr/>
        </p:nvSpPr>
        <p:spPr>
          <a:xfrm>
            <a:off x="1028700" y="1965960"/>
            <a:ext cx="2286000" cy="640080"/>
          </a:xfrm>
          <a:prstGeom prst="rect">
            <a:avLst/>
          </a:prstGeom>
          <a:noFill/>
          <a:ln/>
        </p:spPr>
        <p:txBody>
          <a:bodyPr wrap="square" lIns="0" tIns="0" rIns="0" bIns="0" rtlCol="0" anchor="ctr"/>
          <a:lstStyle/>
          <a:p>
            <a:pPr algn="ctr" indent="0" marL="0">
              <a:buNone/>
            </a:pPr>
            <a:r>
              <a:rPr lang="en-US" sz="1500" b="1" spc="200" kern="0" dirty="0">
                <a:solidFill>
                  <a:srgbClr val="FFFFFF"/>
                </a:solidFill>
                <a:latin typeface="Arial" pitchFamily="34" charset="0"/>
                <a:ea typeface="Arial" pitchFamily="34" charset="-122"/>
                <a:cs typeface="Arial" pitchFamily="34" charset="-120"/>
              </a:rPr>
              <a:t>FIND</a:t>
            </a:r>
            <a:endParaRPr lang="en-US" sz="1500" dirty="0"/>
          </a:p>
        </p:txBody>
      </p:sp>
      <p:sp>
        <p:nvSpPr>
          <p:cNvPr id="6" name="Text 4"/>
          <p:cNvSpPr txBox="1"/>
          <p:nvPr/>
        </p:nvSpPr>
        <p:spPr>
          <a:xfrm>
            <a:off x="3314700" y="1965960"/>
            <a:ext cx="329184" cy="640080"/>
          </a:xfrm>
          <a:prstGeom prst="rect">
            <a:avLst/>
          </a:prstGeom>
          <a:noFill/>
          <a:ln/>
        </p:spPr>
        <p:txBody>
          <a:bodyPr wrap="square" lIns="0" tIns="0" rIns="0" bIns="0" rtlCol="0" anchor="ctr"/>
          <a:lstStyle/>
          <a:p>
            <a:pPr algn="ctr" indent="0" marL="0">
              <a:buNone/>
            </a:pPr>
            <a:r>
              <a:rPr lang="en-US" sz="1600" b="1" dirty="0">
                <a:solidFill>
                  <a:srgbClr val="0468D7"/>
                </a:solidFill>
                <a:latin typeface="Arial" pitchFamily="34" charset="0"/>
                <a:ea typeface="Arial" pitchFamily="34" charset="-122"/>
                <a:cs typeface="Arial" pitchFamily="34" charset="-120"/>
              </a:rPr>
              <a:t>→</a:t>
            </a:r>
            <a:endParaRPr lang="en-US" sz="1600" dirty="0"/>
          </a:p>
        </p:txBody>
      </p:sp>
      <p:sp>
        <p:nvSpPr>
          <p:cNvPr id="7" name="Shape 5"/>
          <p:cNvSpPr/>
          <p:nvPr/>
        </p:nvSpPr>
        <p:spPr>
          <a:xfrm>
            <a:off x="3643884" y="1965960"/>
            <a:ext cx="2286000" cy="640080"/>
          </a:xfrm>
          <a:prstGeom prst="roundRect">
            <a:avLst>
              <a:gd name="adj" fmla="val 14286"/>
            </a:avLst>
          </a:prstGeom>
          <a:solidFill>
            <a:srgbClr val="0B1E33"/>
          </a:solidFill>
          <a:ln/>
        </p:spPr>
      </p:sp>
      <p:sp>
        <p:nvSpPr>
          <p:cNvPr id="8" name="Text 6"/>
          <p:cNvSpPr txBox="1"/>
          <p:nvPr/>
        </p:nvSpPr>
        <p:spPr>
          <a:xfrm>
            <a:off x="3643884" y="1965960"/>
            <a:ext cx="2286000" cy="640080"/>
          </a:xfrm>
          <a:prstGeom prst="rect">
            <a:avLst/>
          </a:prstGeom>
          <a:noFill/>
          <a:ln/>
        </p:spPr>
        <p:txBody>
          <a:bodyPr wrap="square" lIns="0" tIns="0" rIns="0" bIns="0" rtlCol="0" anchor="ctr"/>
          <a:lstStyle/>
          <a:p>
            <a:pPr algn="ctr" indent="0" marL="0">
              <a:buNone/>
            </a:pPr>
            <a:r>
              <a:rPr lang="en-US" sz="1500" b="1" spc="200" kern="0" dirty="0">
                <a:solidFill>
                  <a:srgbClr val="FFFFFF"/>
                </a:solidFill>
                <a:latin typeface="Arial" pitchFamily="34" charset="0"/>
                <a:ea typeface="Arial" pitchFamily="34" charset="-122"/>
                <a:cs typeface="Arial" pitchFamily="34" charset="-120"/>
              </a:rPr>
              <a:t>UNDERSTAND</a:t>
            </a:r>
            <a:endParaRPr lang="en-US" sz="1500" dirty="0"/>
          </a:p>
        </p:txBody>
      </p:sp>
      <p:sp>
        <p:nvSpPr>
          <p:cNvPr id="9" name="Text 7"/>
          <p:cNvSpPr txBox="1"/>
          <p:nvPr/>
        </p:nvSpPr>
        <p:spPr>
          <a:xfrm>
            <a:off x="5929884" y="1965960"/>
            <a:ext cx="329184" cy="640080"/>
          </a:xfrm>
          <a:prstGeom prst="rect">
            <a:avLst/>
          </a:prstGeom>
          <a:noFill/>
          <a:ln/>
        </p:spPr>
        <p:txBody>
          <a:bodyPr wrap="square" lIns="0" tIns="0" rIns="0" bIns="0" rtlCol="0" anchor="ctr"/>
          <a:lstStyle/>
          <a:p>
            <a:pPr algn="ctr" indent="0" marL="0">
              <a:buNone/>
            </a:pPr>
            <a:r>
              <a:rPr lang="en-US" sz="1600" b="1" dirty="0">
                <a:solidFill>
                  <a:srgbClr val="0468D7"/>
                </a:solidFill>
                <a:latin typeface="Arial" pitchFamily="34" charset="0"/>
                <a:ea typeface="Arial" pitchFamily="34" charset="-122"/>
                <a:cs typeface="Arial" pitchFamily="34" charset="-120"/>
              </a:rPr>
              <a:t>→</a:t>
            </a:r>
            <a:endParaRPr lang="en-US" sz="1600" dirty="0"/>
          </a:p>
        </p:txBody>
      </p:sp>
      <p:sp>
        <p:nvSpPr>
          <p:cNvPr id="10" name="Shape 8"/>
          <p:cNvSpPr/>
          <p:nvPr/>
        </p:nvSpPr>
        <p:spPr>
          <a:xfrm>
            <a:off x="6259068" y="1965960"/>
            <a:ext cx="2286000" cy="640080"/>
          </a:xfrm>
          <a:prstGeom prst="roundRect">
            <a:avLst>
              <a:gd name="adj" fmla="val 14286"/>
            </a:avLst>
          </a:prstGeom>
          <a:solidFill>
            <a:srgbClr val="0B1E33"/>
          </a:solidFill>
          <a:ln/>
        </p:spPr>
      </p:sp>
      <p:sp>
        <p:nvSpPr>
          <p:cNvPr id="11" name="Text 9"/>
          <p:cNvSpPr txBox="1"/>
          <p:nvPr/>
        </p:nvSpPr>
        <p:spPr>
          <a:xfrm>
            <a:off x="6259068" y="1965960"/>
            <a:ext cx="2286000" cy="640080"/>
          </a:xfrm>
          <a:prstGeom prst="rect">
            <a:avLst/>
          </a:prstGeom>
          <a:noFill/>
          <a:ln/>
        </p:spPr>
        <p:txBody>
          <a:bodyPr wrap="square" lIns="0" tIns="0" rIns="0" bIns="0" rtlCol="0" anchor="ctr"/>
          <a:lstStyle/>
          <a:p>
            <a:pPr algn="ctr" indent="0" marL="0">
              <a:buNone/>
            </a:pPr>
            <a:r>
              <a:rPr lang="en-US" sz="1500" b="1" spc="200" kern="0" dirty="0">
                <a:solidFill>
                  <a:srgbClr val="FFFFFF"/>
                </a:solidFill>
                <a:latin typeface="Arial" pitchFamily="34" charset="0"/>
                <a:ea typeface="Arial" pitchFamily="34" charset="-122"/>
                <a:cs typeface="Arial" pitchFamily="34" charset="-120"/>
              </a:rPr>
              <a:t>ESTIMATE</a:t>
            </a:r>
            <a:endParaRPr lang="en-US" sz="1500" dirty="0"/>
          </a:p>
        </p:txBody>
      </p:sp>
      <p:sp>
        <p:nvSpPr>
          <p:cNvPr id="12" name="Text 10"/>
          <p:cNvSpPr txBox="1"/>
          <p:nvPr/>
        </p:nvSpPr>
        <p:spPr>
          <a:xfrm>
            <a:off x="8545068" y="1965960"/>
            <a:ext cx="329184" cy="640080"/>
          </a:xfrm>
          <a:prstGeom prst="rect">
            <a:avLst/>
          </a:prstGeom>
          <a:noFill/>
          <a:ln/>
        </p:spPr>
        <p:txBody>
          <a:bodyPr wrap="square" lIns="0" tIns="0" rIns="0" bIns="0" rtlCol="0" anchor="ctr"/>
          <a:lstStyle/>
          <a:p>
            <a:pPr algn="ctr" indent="0" marL="0">
              <a:buNone/>
            </a:pPr>
            <a:r>
              <a:rPr lang="en-US" sz="1600" b="1" dirty="0">
                <a:solidFill>
                  <a:srgbClr val="0468D7"/>
                </a:solidFill>
                <a:latin typeface="Arial" pitchFamily="34" charset="0"/>
                <a:ea typeface="Arial" pitchFamily="34" charset="-122"/>
                <a:cs typeface="Arial" pitchFamily="34" charset="-120"/>
              </a:rPr>
              <a:t>→</a:t>
            </a:r>
            <a:endParaRPr lang="en-US" sz="1600" dirty="0"/>
          </a:p>
        </p:txBody>
      </p:sp>
      <p:sp>
        <p:nvSpPr>
          <p:cNvPr id="13" name="Shape 11"/>
          <p:cNvSpPr/>
          <p:nvPr/>
        </p:nvSpPr>
        <p:spPr>
          <a:xfrm>
            <a:off x="8874252" y="1965960"/>
            <a:ext cx="2286000" cy="640080"/>
          </a:xfrm>
          <a:prstGeom prst="roundRect">
            <a:avLst>
              <a:gd name="adj" fmla="val 14286"/>
            </a:avLst>
          </a:prstGeom>
          <a:solidFill>
            <a:srgbClr val="0B1E33"/>
          </a:solidFill>
          <a:ln/>
        </p:spPr>
      </p:sp>
      <p:sp>
        <p:nvSpPr>
          <p:cNvPr id="14" name="Text 12"/>
          <p:cNvSpPr txBox="1"/>
          <p:nvPr/>
        </p:nvSpPr>
        <p:spPr>
          <a:xfrm>
            <a:off x="8874252" y="1965960"/>
            <a:ext cx="2286000" cy="640080"/>
          </a:xfrm>
          <a:prstGeom prst="rect">
            <a:avLst/>
          </a:prstGeom>
          <a:noFill/>
          <a:ln/>
        </p:spPr>
        <p:txBody>
          <a:bodyPr wrap="square" lIns="0" tIns="0" rIns="0" bIns="0" rtlCol="0" anchor="ctr"/>
          <a:lstStyle/>
          <a:p>
            <a:pPr algn="ctr" indent="0" marL="0">
              <a:buNone/>
            </a:pPr>
            <a:r>
              <a:rPr lang="en-US" sz="1500" b="1" spc="200" kern="0" dirty="0">
                <a:solidFill>
                  <a:srgbClr val="FFFFFF"/>
                </a:solidFill>
                <a:latin typeface="Arial" pitchFamily="34" charset="0"/>
                <a:ea typeface="Arial" pitchFamily="34" charset="-122"/>
                <a:cs typeface="Arial" pitchFamily="34" charset="-120"/>
              </a:rPr>
              <a:t>COMMUNICATE</a:t>
            </a:r>
            <a:endParaRPr lang="en-US" sz="1500" dirty="0"/>
          </a:p>
        </p:txBody>
      </p:sp>
      <p:sp>
        <p:nvSpPr>
          <p:cNvPr id="15" name="Shape 13"/>
          <p:cNvSpPr/>
          <p:nvPr/>
        </p:nvSpPr>
        <p:spPr>
          <a:xfrm>
            <a:off x="2336292" y="2926080"/>
            <a:ext cx="2286000" cy="640080"/>
          </a:xfrm>
          <a:prstGeom prst="roundRect">
            <a:avLst>
              <a:gd name="adj" fmla="val 14286"/>
            </a:avLst>
          </a:prstGeom>
          <a:solidFill>
            <a:srgbClr val="0B1E33"/>
          </a:solidFill>
          <a:ln/>
        </p:spPr>
      </p:sp>
      <p:sp>
        <p:nvSpPr>
          <p:cNvPr id="16" name="Text 14"/>
          <p:cNvSpPr txBox="1"/>
          <p:nvPr/>
        </p:nvSpPr>
        <p:spPr>
          <a:xfrm>
            <a:off x="2336292" y="2926080"/>
            <a:ext cx="2286000" cy="640080"/>
          </a:xfrm>
          <a:prstGeom prst="rect">
            <a:avLst/>
          </a:prstGeom>
          <a:noFill/>
          <a:ln/>
        </p:spPr>
        <p:txBody>
          <a:bodyPr wrap="square" lIns="0" tIns="0" rIns="0" bIns="0" rtlCol="0" anchor="ctr"/>
          <a:lstStyle/>
          <a:p>
            <a:pPr algn="ctr" indent="0" marL="0">
              <a:buNone/>
            </a:pPr>
            <a:r>
              <a:rPr lang="en-US" sz="1500" b="1" spc="200" kern="0" dirty="0">
                <a:solidFill>
                  <a:srgbClr val="FFFFFF"/>
                </a:solidFill>
                <a:latin typeface="Arial" pitchFamily="34" charset="0"/>
                <a:ea typeface="Arial" pitchFamily="34" charset="-122"/>
                <a:cs typeface="Arial" pitchFamily="34" charset="-120"/>
              </a:rPr>
              <a:t>BUILD</a:t>
            </a:r>
            <a:endParaRPr lang="en-US" sz="1500" dirty="0"/>
          </a:p>
        </p:txBody>
      </p:sp>
      <p:sp>
        <p:nvSpPr>
          <p:cNvPr id="17" name="Text 15"/>
          <p:cNvSpPr txBox="1"/>
          <p:nvPr/>
        </p:nvSpPr>
        <p:spPr>
          <a:xfrm>
            <a:off x="4622292" y="2926080"/>
            <a:ext cx="329184" cy="640080"/>
          </a:xfrm>
          <a:prstGeom prst="rect">
            <a:avLst/>
          </a:prstGeom>
          <a:noFill/>
          <a:ln/>
        </p:spPr>
        <p:txBody>
          <a:bodyPr wrap="square" lIns="0" tIns="0" rIns="0" bIns="0" rtlCol="0" anchor="ctr"/>
          <a:lstStyle/>
          <a:p>
            <a:pPr algn="ctr" indent="0" marL="0">
              <a:buNone/>
            </a:pPr>
            <a:r>
              <a:rPr lang="en-US" sz="1600" b="1" dirty="0">
                <a:solidFill>
                  <a:srgbClr val="0468D7"/>
                </a:solidFill>
                <a:latin typeface="Arial" pitchFamily="34" charset="0"/>
                <a:ea typeface="Arial" pitchFamily="34" charset="-122"/>
                <a:cs typeface="Arial" pitchFamily="34" charset="-120"/>
              </a:rPr>
              <a:t>→</a:t>
            </a:r>
            <a:endParaRPr lang="en-US" sz="1600" dirty="0"/>
          </a:p>
        </p:txBody>
      </p:sp>
      <p:sp>
        <p:nvSpPr>
          <p:cNvPr id="18" name="Shape 16"/>
          <p:cNvSpPr/>
          <p:nvPr/>
        </p:nvSpPr>
        <p:spPr>
          <a:xfrm>
            <a:off x="4951476" y="2926080"/>
            <a:ext cx="2286000" cy="640080"/>
          </a:xfrm>
          <a:prstGeom prst="roundRect">
            <a:avLst>
              <a:gd name="adj" fmla="val 14286"/>
            </a:avLst>
          </a:prstGeom>
          <a:solidFill>
            <a:srgbClr val="0B1E33"/>
          </a:solidFill>
          <a:ln/>
        </p:spPr>
      </p:sp>
      <p:sp>
        <p:nvSpPr>
          <p:cNvPr id="19" name="Text 17"/>
          <p:cNvSpPr txBox="1"/>
          <p:nvPr/>
        </p:nvSpPr>
        <p:spPr>
          <a:xfrm>
            <a:off x="4951476" y="2926080"/>
            <a:ext cx="2286000" cy="640080"/>
          </a:xfrm>
          <a:prstGeom prst="rect">
            <a:avLst/>
          </a:prstGeom>
          <a:noFill/>
          <a:ln/>
        </p:spPr>
        <p:txBody>
          <a:bodyPr wrap="square" lIns="0" tIns="0" rIns="0" bIns="0" rtlCol="0" anchor="ctr"/>
          <a:lstStyle/>
          <a:p>
            <a:pPr algn="ctr" indent="0" marL="0">
              <a:buNone/>
            </a:pPr>
            <a:r>
              <a:rPr lang="en-US" sz="1500" b="1" spc="200" kern="0" dirty="0">
                <a:solidFill>
                  <a:srgbClr val="FFFFFF"/>
                </a:solidFill>
                <a:latin typeface="Arial" pitchFamily="34" charset="0"/>
                <a:ea typeface="Arial" pitchFamily="34" charset="-122"/>
                <a:cs typeface="Arial" pitchFamily="34" charset="-120"/>
              </a:rPr>
              <a:t>DELIVER</a:t>
            </a:r>
            <a:endParaRPr lang="en-US" sz="1500" dirty="0"/>
          </a:p>
        </p:txBody>
      </p:sp>
      <p:sp>
        <p:nvSpPr>
          <p:cNvPr id="20" name="Text 18"/>
          <p:cNvSpPr txBox="1"/>
          <p:nvPr/>
        </p:nvSpPr>
        <p:spPr>
          <a:xfrm>
            <a:off x="7237476" y="2926080"/>
            <a:ext cx="329184" cy="640080"/>
          </a:xfrm>
          <a:prstGeom prst="rect">
            <a:avLst/>
          </a:prstGeom>
          <a:noFill/>
          <a:ln/>
        </p:spPr>
        <p:txBody>
          <a:bodyPr wrap="square" lIns="0" tIns="0" rIns="0" bIns="0" rtlCol="0" anchor="ctr"/>
          <a:lstStyle/>
          <a:p>
            <a:pPr algn="ctr" indent="0" marL="0">
              <a:buNone/>
            </a:pPr>
            <a:r>
              <a:rPr lang="en-US" sz="1600" b="1" dirty="0">
                <a:solidFill>
                  <a:srgbClr val="0468D7"/>
                </a:solidFill>
                <a:latin typeface="Arial" pitchFamily="34" charset="0"/>
                <a:ea typeface="Arial" pitchFamily="34" charset="-122"/>
                <a:cs typeface="Arial" pitchFamily="34" charset="-120"/>
              </a:rPr>
              <a:t>→</a:t>
            </a:r>
            <a:endParaRPr lang="en-US" sz="1600" dirty="0"/>
          </a:p>
        </p:txBody>
      </p:sp>
      <p:sp>
        <p:nvSpPr>
          <p:cNvPr id="21" name="Shape 19"/>
          <p:cNvSpPr/>
          <p:nvPr/>
        </p:nvSpPr>
        <p:spPr>
          <a:xfrm>
            <a:off x="7566660" y="2926080"/>
            <a:ext cx="2286000" cy="640080"/>
          </a:xfrm>
          <a:prstGeom prst="roundRect">
            <a:avLst>
              <a:gd name="adj" fmla="val 14286"/>
            </a:avLst>
          </a:prstGeom>
          <a:solidFill>
            <a:srgbClr val="0B1E33"/>
          </a:solidFill>
          <a:ln/>
        </p:spPr>
      </p:sp>
      <p:sp>
        <p:nvSpPr>
          <p:cNvPr id="22" name="Text 20"/>
          <p:cNvSpPr txBox="1"/>
          <p:nvPr/>
        </p:nvSpPr>
        <p:spPr>
          <a:xfrm>
            <a:off x="7566660" y="2926080"/>
            <a:ext cx="2286000" cy="640080"/>
          </a:xfrm>
          <a:prstGeom prst="rect">
            <a:avLst/>
          </a:prstGeom>
          <a:noFill/>
          <a:ln/>
        </p:spPr>
        <p:txBody>
          <a:bodyPr wrap="square" lIns="0" tIns="0" rIns="0" bIns="0" rtlCol="0" anchor="ctr"/>
          <a:lstStyle/>
          <a:p>
            <a:pPr algn="ctr" indent="0" marL="0">
              <a:buNone/>
            </a:pPr>
            <a:r>
              <a:rPr lang="en-US" sz="1500" b="1" spc="200" kern="0" dirty="0">
                <a:solidFill>
                  <a:srgbClr val="FFFFFF"/>
                </a:solidFill>
                <a:latin typeface="Arial" pitchFamily="34" charset="0"/>
                <a:ea typeface="Arial" pitchFamily="34" charset="-122"/>
                <a:cs typeface="Arial" pitchFamily="34" charset="-120"/>
              </a:rPr>
              <a:t>SUPPORT</a:t>
            </a:r>
            <a:endParaRPr lang="en-US" sz="1500" dirty="0"/>
          </a:p>
        </p:txBody>
      </p:sp>
      <p:sp>
        <p:nvSpPr>
          <p:cNvPr id="23" name="Shape 21"/>
          <p:cNvSpPr/>
          <p:nvPr/>
        </p:nvSpPr>
        <p:spPr>
          <a:xfrm>
            <a:off x="2194560" y="4114800"/>
            <a:ext cx="7799832" cy="1417320"/>
          </a:xfrm>
          <a:prstGeom prst="roundRect">
            <a:avLst>
              <a:gd name="adj" fmla="val 9032"/>
            </a:avLst>
          </a:prstGeom>
          <a:solidFill>
            <a:srgbClr val="F1F6FB"/>
          </a:solidFill>
          <a:ln/>
        </p:spPr>
      </p:sp>
      <p:sp>
        <p:nvSpPr>
          <p:cNvPr id="24" name="Text 22"/>
          <p:cNvSpPr txBox="1"/>
          <p:nvPr/>
        </p:nvSpPr>
        <p:spPr>
          <a:xfrm>
            <a:off x="2377440" y="4315968"/>
            <a:ext cx="7434072" cy="548640"/>
          </a:xfrm>
          <a:prstGeom prst="rect">
            <a:avLst/>
          </a:prstGeom>
          <a:noFill/>
          <a:ln/>
        </p:spPr>
        <p:txBody>
          <a:bodyPr wrap="square" lIns="0" tIns="0" rIns="0" bIns="0" rtlCol="0" anchor="ctr"/>
          <a:lstStyle/>
          <a:p>
            <a:pPr algn="ctr" indent="0" marL="0">
              <a:buNone/>
            </a:pPr>
            <a:r>
              <a:rPr lang="en-US" sz="2300" b="1" i="1" dirty="0">
                <a:solidFill>
                  <a:srgbClr val="0468D7"/>
                </a:solidFill>
                <a:latin typeface="Arial" pitchFamily="34" charset="0"/>
                <a:ea typeface="Arial" pitchFamily="34" charset="-122"/>
                <a:cs typeface="Arial" pitchFamily="34" charset="-120"/>
              </a:rPr>
              <a:t>“Communication is also a technical skill.”</a:t>
            </a:r>
            <a:endParaRPr lang="en-US" sz="2300" dirty="0"/>
          </a:p>
        </p:txBody>
      </p:sp>
      <p:sp>
        <p:nvSpPr>
          <p:cNvPr id="25" name="Text 23"/>
          <p:cNvSpPr txBox="1"/>
          <p:nvPr/>
        </p:nvSpPr>
        <p:spPr>
          <a:xfrm>
            <a:off x="2377440" y="4892040"/>
            <a:ext cx="7434072" cy="457200"/>
          </a:xfrm>
          <a:prstGeom prst="rect">
            <a:avLst/>
          </a:prstGeom>
          <a:noFill/>
          <a:ln/>
        </p:spPr>
        <p:txBody>
          <a:bodyPr wrap="square" lIns="0" tIns="0" rIns="0" bIns="0" rtlCol="0" anchor="ctr"/>
          <a:lstStyle/>
          <a:p>
            <a:pPr algn="ctr" indent="0" marL="0">
              <a:buNone/>
            </a:pPr>
            <a:r>
              <a:rPr lang="en-US" sz="1350" dirty="0">
                <a:solidFill>
                  <a:srgbClr val="5A6B7C"/>
                </a:solidFill>
                <a:latin typeface="Arial" pitchFamily="34" charset="0"/>
                <a:ea typeface="Arial" pitchFamily="34" charset="-122"/>
                <a:cs typeface="Arial" pitchFamily="34" charset="-120"/>
              </a:rPr>
              <a:t>Clients don't care how many languages you know. They have a problem — they want it solved.</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02920" y="384048"/>
            <a:ext cx="8686800" cy="365760"/>
          </a:xfrm>
          <a:prstGeom prst="rect">
            <a:avLst/>
          </a:prstGeom>
          <a:noFill/>
          <a:ln/>
        </p:spPr>
        <p:txBody>
          <a:bodyPr wrap="square" lIns="0" tIns="0" rIns="0" bIns="0" rtlCol="0" anchor="ctr"/>
          <a:lstStyle/>
          <a:p>
            <a:pPr algn="l" indent="0" marL="0">
              <a:buNone/>
            </a:pPr>
            <a:r>
              <a:rPr lang="en-US" sz="1300" b="1" spc="400" kern="0" dirty="0">
                <a:solidFill>
                  <a:srgbClr val="0468D7"/>
                </a:solidFill>
                <a:latin typeface="Arial" pitchFamily="34" charset="0"/>
                <a:ea typeface="Arial" pitchFamily="34" charset="-122"/>
                <a:cs typeface="Arial" pitchFamily="34" charset="-120"/>
              </a:rPr>
              <a:t>FLUTTER KANPUR</a:t>
            </a:r>
            <a:endParaRPr lang="en-US" sz="1300" dirty="0"/>
          </a:p>
        </p:txBody>
      </p:sp>
      <p:sp>
        <p:nvSpPr>
          <p:cNvPr id="3" name="Text 1"/>
          <p:cNvSpPr txBox="1"/>
          <p:nvPr/>
        </p:nvSpPr>
        <p:spPr>
          <a:xfrm>
            <a:off x="502920" y="713232"/>
            <a:ext cx="11155680" cy="777240"/>
          </a:xfrm>
          <a:prstGeom prst="rect">
            <a:avLst/>
          </a:prstGeom>
          <a:noFill/>
          <a:ln/>
        </p:spPr>
        <p:txBody>
          <a:bodyPr wrap="square" lIns="0" tIns="0" rIns="0" bIns="0" rtlCol="0" anchor="ctr"/>
          <a:lstStyle/>
          <a:p>
            <a:pPr algn="l" indent="0" marL="0">
              <a:buNone/>
            </a:pPr>
            <a:r>
              <a:rPr lang="en-US" sz="3400" b="1" dirty="0">
                <a:solidFill>
                  <a:srgbClr val="1A2733"/>
                </a:solidFill>
                <a:latin typeface="Arial" pitchFamily="34" charset="0"/>
                <a:ea typeface="Arial" pitchFamily="34" charset="-122"/>
                <a:cs typeface="Arial" pitchFamily="34" charset="-120"/>
              </a:rPr>
              <a:t>Why community?</a:t>
            </a:r>
            <a:endParaRPr lang="en-US" sz="3400" dirty="0"/>
          </a:p>
        </p:txBody>
      </p:sp>
      <p:sp>
        <p:nvSpPr>
          <p:cNvPr id="4" name="Shape 2"/>
          <p:cNvSpPr/>
          <p:nvPr/>
        </p:nvSpPr>
        <p:spPr>
          <a:xfrm>
            <a:off x="640080" y="1783080"/>
            <a:ext cx="5074920" cy="1508760"/>
          </a:xfrm>
          <a:prstGeom prst="roundRect">
            <a:avLst>
              <a:gd name="adj" fmla="val 7273"/>
            </a:avLst>
          </a:prstGeom>
          <a:solidFill>
            <a:srgbClr val="F1F6FB"/>
          </a:solidFill>
          <a:ln/>
        </p:spPr>
      </p:sp>
      <p:sp>
        <p:nvSpPr>
          <p:cNvPr id="5" name="Shape 3"/>
          <p:cNvSpPr/>
          <p:nvPr/>
        </p:nvSpPr>
        <p:spPr>
          <a:xfrm>
            <a:off x="960120" y="2171700"/>
            <a:ext cx="731520" cy="731520"/>
          </a:xfrm>
          <a:prstGeom prst="ellipse">
            <a:avLst/>
          </a:prstGeom>
          <a:solidFill>
            <a:srgbClr val="0468D7"/>
          </a:solidFill>
          <a:ln/>
        </p:spPr>
      </p:sp>
      <p:pic>
        <p:nvPicPr>
          <p:cNvPr id="6" name="Image 0" descr="preencoded.png">    </p:cNvPr>
          <p:cNvPicPr>
            <a:picLocks noChangeAspect="1"/>
          </p:cNvPicPr>
          <p:nvPr/>
        </p:nvPicPr>
        <p:blipFill>
          <a:blip r:embed="rId1"/>
          <a:stretch>
            <a:fillRect/>
          </a:stretch>
        </p:blipFill>
        <p:spPr>
          <a:xfrm>
            <a:off x="1135685" y="2347265"/>
            <a:ext cx="380390" cy="380390"/>
          </a:xfrm>
          <a:prstGeom prst="rect">
            <a:avLst/>
          </a:prstGeom>
        </p:spPr>
      </p:pic>
      <p:sp>
        <p:nvSpPr>
          <p:cNvPr id="7" name="Text 4"/>
          <p:cNvSpPr txBox="1"/>
          <p:nvPr/>
        </p:nvSpPr>
        <p:spPr>
          <a:xfrm>
            <a:off x="1920240" y="2039112"/>
            <a:ext cx="3611880" cy="365760"/>
          </a:xfrm>
          <a:prstGeom prst="rect">
            <a:avLst/>
          </a:prstGeom>
          <a:noFill/>
          <a:ln/>
        </p:spPr>
        <p:txBody>
          <a:bodyPr wrap="square" lIns="0" tIns="0" rIns="0" bIns="0" rtlCol="0" anchor="ctr"/>
          <a:lstStyle/>
          <a:p>
            <a:pPr indent="0" marL="0">
              <a:buNone/>
            </a:pPr>
            <a:r>
              <a:rPr lang="en-US" sz="1700" b="1" spc="200" kern="0" dirty="0">
                <a:solidFill>
                  <a:srgbClr val="1A2733"/>
                </a:solidFill>
                <a:latin typeface="Arial" pitchFamily="34" charset="0"/>
                <a:ea typeface="Arial" pitchFamily="34" charset="-122"/>
                <a:cs typeface="Arial" pitchFamily="34" charset="-120"/>
              </a:rPr>
              <a:t>LEARN</a:t>
            </a:r>
            <a:endParaRPr lang="en-US" sz="1700" dirty="0"/>
          </a:p>
        </p:txBody>
      </p:sp>
      <p:sp>
        <p:nvSpPr>
          <p:cNvPr id="8" name="Text 5"/>
          <p:cNvSpPr txBox="1"/>
          <p:nvPr/>
        </p:nvSpPr>
        <p:spPr>
          <a:xfrm>
            <a:off x="1920240" y="2441448"/>
            <a:ext cx="3611880" cy="685800"/>
          </a:xfrm>
          <a:prstGeom prst="rect">
            <a:avLst/>
          </a:prstGeom>
          <a:noFill/>
          <a:ln/>
        </p:spPr>
        <p:txBody>
          <a:bodyPr wrap="square" lIns="0" tIns="0" rIns="0" bIns="0" rtlCol="0" anchor="ctr"/>
          <a:lstStyle/>
          <a:p>
            <a:pPr indent="0" marL="0">
              <a:lnSpc>
                <a:spcPts val="1600"/>
              </a:lnSpc>
              <a:buNone/>
            </a:pPr>
            <a:r>
              <a:rPr lang="en-US" sz="1250" dirty="0">
                <a:solidFill>
                  <a:srgbClr val="5A6B7C"/>
                </a:solidFill>
                <a:latin typeface="Arial" pitchFamily="34" charset="0"/>
                <a:ea typeface="Arial" pitchFamily="34" charset="-122"/>
                <a:cs typeface="Arial" pitchFamily="34" charset="-120"/>
              </a:rPr>
              <a:t>Learn faster around people who are also building</a:t>
            </a:r>
            <a:endParaRPr lang="en-US" sz="1250" dirty="0"/>
          </a:p>
        </p:txBody>
      </p:sp>
      <p:sp>
        <p:nvSpPr>
          <p:cNvPr id="9" name="Shape 6"/>
          <p:cNvSpPr/>
          <p:nvPr/>
        </p:nvSpPr>
        <p:spPr>
          <a:xfrm>
            <a:off x="6035040" y="1783080"/>
            <a:ext cx="5074920" cy="1508760"/>
          </a:xfrm>
          <a:prstGeom prst="roundRect">
            <a:avLst>
              <a:gd name="adj" fmla="val 7273"/>
            </a:avLst>
          </a:prstGeom>
          <a:solidFill>
            <a:srgbClr val="F1F6FB"/>
          </a:solidFill>
          <a:ln/>
        </p:spPr>
      </p:sp>
      <p:sp>
        <p:nvSpPr>
          <p:cNvPr id="10" name="Shape 7"/>
          <p:cNvSpPr/>
          <p:nvPr/>
        </p:nvSpPr>
        <p:spPr>
          <a:xfrm>
            <a:off x="6355080" y="2171700"/>
            <a:ext cx="731520" cy="731520"/>
          </a:xfrm>
          <a:prstGeom prst="ellipse">
            <a:avLst/>
          </a:prstGeom>
          <a:solidFill>
            <a:srgbClr val="0468D7"/>
          </a:solidFill>
          <a:ln/>
        </p:spPr>
      </p:sp>
      <p:pic>
        <p:nvPicPr>
          <p:cNvPr id="11" name="Image 1" descr="preencoded.png">    </p:cNvPr>
          <p:cNvPicPr>
            <a:picLocks noChangeAspect="1"/>
          </p:cNvPicPr>
          <p:nvPr/>
        </p:nvPicPr>
        <p:blipFill>
          <a:blip r:embed="rId2"/>
          <a:stretch>
            <a:fillRect/>
          </a:stretch>
        </p:blipFill>
        <p:spPr>
          <a:xfrm>
            <a:off x="6530645" y="2347265"/>
            <a:ext cx="380390" cy="380390"/>
          </a:xfrm>
          <a:prstGeom prst="rect">
            <a:avLst/>
          </a:prstGeom>
        </p:spPr>
      </p:pic>
      <p:sp>
        <p:nvSpPr>
          <p:cNvPr id="12" name="Text 8"/>
          <p:cNvSpPr txBox="1"/>
          <p:nvPr/>
        </p:nvSpPr>
        <p:spPr>
          <a:xfrm>
            <a:off x="7315200" y="2039112"/>
            <a:ext cx="3611880" cy="365760"/>
          </a:xfrm>
          <a:prstGeom prst="rect">
            <a:avLst/>
          </a:prstGeom>
          <a:noFill/>
          <a:ln/>
        </p:spPr>
        <p:txBody>
          <a:bodyPr wrap="square" lIns="0" tIns="0" rIns="0" bIns="0" rtlCol="0" anchor="ctr"/>
          <a:lstStyle/>
          <a:p>
            <a:pPr indent="0" marL="0">
              <a:buNone/>
            </a:pPr>
            <a:r>
              <a:rPr lang="en-US" sz="1700" b="1" spc="200" kern="0" dirty="0">
                <a:solidFill>
                  <a:srgbClr val="1A2733"/>
                </a:solidFill>
                <a:latin typeface="Arial" pitchFamily="34" charset="0"/>
                <a:ea typeface="Arial" pitchFamily="34" charset="-122"/>
                <a:cs typeface="Arial" pitchFamily="34" charset="-120"/>
              </a:rPr>
              <a:t>SHARE</a:t>
            </a:r>
            <a:endParaRPr lang="en-US" sz="1700" dirty="0"/>
          </a:p>
        </p:txBody>
      </p:sp>
      <p:sp>
        <p:nvSpPr>
          <p:cNvPr id="13" name="Text 9"/>
          <p:cNvSpPr txBox="1"/>
          <p:nvPr/>
        </p:nvSpPr>
        <p:spPr>
          <a:xfrm>
            <a:off x="7315200" y="2441448"/>
            <a:ext cx="3611880" cy="685800"/>
          </a:xfrm>
          <a:prstGeom prst="rect">
            <a:avLst/>
          </a:prstGeom>
          <a:noFill/>
          <a:ln/>
        </p:spPr>
        <p:txBody>
          <a:bodyPr wrap="square" lIns="0" tIns="0" rIns="0" bIns="0" rtlCol="0" anchor="ctr"/>
          <a:lstStyle/>
          <a:p>
            <a:pPr indent="0" marL="0">
              <a:lnSpc>
                <a:spcPts val="1600"/>
              </a:lnSpc>
              <a:buNone/>
            </a:pPr>
            <a:r>
              <a:rPr lang="en-US" sz="1250" dirty="0">
                <a:solidFill>
                  <a:srgbClr val="5A6B7C"/>
                </a:solidFill>
                <a:latin typeface="Arial" pitchFamily="34" charset="0"/>
                <a:ea typeface="Arial" pitchFamily="34" charset="-122"/>
                <a:cs typeface="Arial" pitchFamily="34" charset="-120"/>
              </a:rPr>
              <a:t>Teaching what you learned yesterday makes it stick</a:t>
            </a:r>
            <a:endParaRPr lang="en-US" sz="1250" dirty="0"/>
          </a:p>
        </p:txBody>
      </p:sp>
      <p:sp>
        <p:nvSpPr>
          <p:cNvPr id="14" name="Shape 10"/>
          <p:cNvSpPr/>
          <p:nvPr/>
        </p:nvSpPr>
        <p:spPr>
          <a:xfrm>
            <a:off x="640080" y="3611880"/>
            <a:ext cx="5074920" cy="1508760"/>
          </a:xfrm>
          <a:prstGeom prst="roundRect">
            <a:avLst>
              <a:gd name="adj" fmla="val 7273"/>
            </a:avLst>
          </a:prstGeom>
          <a:solidFill>
            <a:srgbClr val="F1F6FB"/>
          </a:solidFill>
          <a:ln/>
        </p:spPr>
      </p:sp>
      <p:sp>
        <p:nvSpPr>
          <p:cNvPr id="15" name="Shape 11"/>
          <p:cNvSpPr/>
          <p:nvPr/>
        </p:nvSpPr>
        <p:spPr>
          <a:xfrm>
            <a:off x="960120" y="4000500"/>
            <a:ext cx="731520" cy="731520"/>
          </a:xfrm>
          <a:prstGeom prst="ellipse">
            <a:avLst/>
          </a:prstGeom>
          <a:solidFill>
            <a:srgbClr val="0468D7"/>
          </a:solidFill>
          <a:ln/>
        </p:spPr>
      </p:sp>
      <p:pic>
        <p:nvPicPr>
          <p:cNvPr id="16" name="Image 2" descr="preencoded.png">    </p:cNvPr>
          <p:cNvPicPr>
            <a:picLocks noChangeAspect="1"/>
          </p:cNvPicPr>
          <p:nvPr/>
        </p:nvPicPr>
        <p:blipFill>
          <a:blip r:embed="rId3"/>
          <a:stretch>
            <a:fillRect/>
          </a:stretch>
        </p:blipFill>
        <p:spPr>
          <a:xfrm>
            <a:off x="1135685" y="4176065"/>
            <a:ext cx="380390" cy="380390"/>
          </a:xfrm>
          <a:prstGeom prst="rect">
            <a:avLst/>
          </a:prstGeom>
        </p:spPr>
      </p:pic>
      <p:sp>
        <p:nvSpPr>
          <p:cNvPr id="17" name="Text 12"/>
          <p:cNvSpPr txBox="1"/>
          <p:nvPr/>
        </p:nvSpPr>
        <p:spPr>
          <a:xfrm>
            <a:off x="1920240" y="3867912"/>
            <a:ext cx="3611880" cy="365760"/>
          </a:xfrm>
          <a:prstGeom prst="rect">
            <a:avLst/>
          </a:prstGeom>
          <a:noFill/>
          <a:ln/>
        </p:spPr>
        <p:txBody>
          <a:bodyPr wrap="square" lIns="0" tIns="0" rIns="0" bIns="0" rtlCol="0" anchor="ctr"/>
          <a:lstStyle/>
          <a:p>
            <a:pPr indent="0" marL="0">
              <a:buNone/>
            </a:pPr>
            <a:r>
              <a:rPr lang="en-US" sz="1700" b="1" spc="200" kern="0" dirty="0">
                <a:solidFill>
                  <a:srgbClr val="1A2733"/>
                </a:solidFill>
                <a:latin typeface="Arial" pitchFamily="34" charset="0"/>
                <a:ea typeface="Arial" pitchFamily="34" charset="-122"/>
                <a:cs typeface="Arial" pitchFamily="34" charset="-120"/>
              </a:rPr>
              <a:t>CONNECT</a:t>
            </a:r>
            <a:endParaRPr lang="en-US" sz="1700" dirty="0"/>
          </a:p>
        </p:txBody>
      </p:sp>
      <p:sp>
        <p:nvSpPr>
          <p:cNvPr id="18" name="Text 13"/>
          <p:cNvSpPr txBox="1"/>
          <p:nvPr/>
        </p:nvSpPr>
        <p:spPr>
          <a:xfrm>
            <a:off x="1920240" y="4270248"/>
            <a:ext cx="3611880" cy="685800"/>
          </a:xfrm>
          <a:prstGeom prst="rect">
            <a:avLst/>
          </a:prstGeom>
          <a:noFill/>
          <a:ln/>
        </p:spPr>
        <p:txBody>
          <a:bodyPr wrap="square" lIns="0" tIns="0" rIns="0" bIns="0" rtlCol="0" anchor="ctr"/>
          <a:lstStyle/>
          <a:p>
            <a:pPr indent="0" marL="0">
              <a:lnSpc>
                <a:spcPts val="1600"/>
              </a:lnSpc>
              <a:buNone/>
            </a:pPr>
            <a:r>
              <a:rPr lang="en-US" sz="1250" dirty="0">
                <a:solidFill>
                  <a:srgbClr val="5A6B7C"/>
                </a:solidFill>
                <a:latin typeface="Arial" pitchFamily="34" charset="0"/>
                <a:ea typeface="Arial" pitchFamily="34" charset="-122"/>
                <a:cs typeface="Arial" pitchFamily="34" charset="-120"/>
              </a:rPr>
              <a:t>Meet the developers, designers &amp; mentors around you</a:t>
            </a:r>
            <a:endParaRPr lang="en-US" sz="1250" dirty="0"/>
          </a:p>
        </p:txBody>
      </p:sp>
      <p:sp>
        <p:nvSpPr>
          <p:cNvPr id="19" name="Shape 14"/>
          <p:cNvSpPr/>
          <p:nvPr/>
        </p:nvSpPr>
        <p:spPr>
          <a:xfrm>
            <a:off x="6035040" y="3611880"/>
            <a:ext cx="5074920" cy="1508760"/>
          </a:xfrm>
          <a:prstGeom prst="roundRect">
            <a:avLst>
              <a:gd name="adj" fmla="val 7273"/>
            </a:avLst>
          </a:prstGeom>
          <a:solidFill>
            <a:srgbClr val="F1F6FB"/>
          </a:solidFill>
          <a:ln/>
        </p:spPr>
      </p:sp>
      <p:sp>
        <p:nvSpPr>
          <p:cNvPr id="20" name="Shape 15"/>
          <p:cNvSpPr/>
          <p:nvPr/>
        </p:nvSpPr>
        <p:spPr>
          <a:xfrm>
            <a:off x="6355080" y="4000500"/>
            <a:ext cx="731520" cy="731520"/>
          </a:xfrm>
          <a:prstGeom prst="ellipse">
            <a:avLst/>
          </a:prstGeom>
          <a:solidFill>
            <a:srgbClr val="0468D7"/>
          </a:solidFill>
          <a:ln/>
        </p:spPr>
      </p:sp>
      <p:pic>
        <p:nvPicPr>
          <p:cNvPr id="21" name="Image 3" descr="preencoded.png">    </p:cNvPr>
          <p:cNvPicPr>
            <a:picLocks noChangeAspect="1"/>
          </p:cNvPicPr>
          <p:nvPr/>
        </p:nvPicPr>
        <p:blipFill>
          <a:blip r:embed="rId4"/>
          <a:stretch>
            <a:fillRect/>
          </a:stretch>
        </p:blipFill>
        <p:spPr>
          <a:xfrm>
            <a:off x="6530645" y="4176065"/>
            <a:ext cx="380390" cy="380390"/>
          </a:xfrm>
          <a:prstGeom prst="rect">
            <a:avLst/>
          </a:prstGeom>
        </p:spPr>
      </p:pic>
      <p:sp>
        <p:nvSpPr>
          <p:cNvPr id="22" name="Text 16"/>
          <p:cNvSpPr txBox="1"/>
          <p:nvPr/>
        </p:nvSpPr>
        <p:spPr>
          <a:xfrm>
            <a:off x="7315200" y="3867912"/>
            <a:ext cx="3611880" cy="365760"/>
          </a:xfrm>
          <a:prstGeom prst="rect">
            <a:avLst/>
          </a:prstGeom>
          <a:noFill/>
          <a:ln/>
        </p:spPr>
        <p:txBody>
          <a:bodyPr wrap="square" lIns="0" tIns="0" rIns="0" bIns="0" rtlCol="0" anchor="ctr"/>
          <a:lstStyle/>
          <a:p>
            <a:pPr indent="0" marL="0">
              <a:buNone/>
            </a:pPr>
            <a:r>
              <a:rPr lang="en-US" sz="1700" b="1" spc="200" kern="0" dirty="0">
                <a:solidFill>
                  <a:srgbClr val="1A2733"/>
                </a:solidFill>
                <a:latin typeface="Arial" pitchFamily="34" charset="0"/>
                <a:ea typeface="Arial" pitchFamily="34" charset="-122"/>
                <a:cs typeface="Arial" pitchFamily="34" charset="-120"/>
              </a:rPr>
              <a:t>BUILD</a:t>
            </a:r>
            <a:endParaRPr lang="en-US" sz="1700" dirty="0"/>
          </a:p>
        </p:txBody>
      </p:sp>
      <p:sp>
        <p:nvSpPr>
          <p:cNvPr id="23" name="Text 17"/>
          <p:cNvSpPr txBox="1"/>
          <p:nvPr/>
        </p:nvSpPr>
        <p:spPr>
          <a:xfrm>
            <a:off x="7315200" y="4270248"/>
            <a:ext cx="3611880" cy="685800"/>
          </a:xfrm>
          <a:prstGeom prst="rect">
            <a:avLst/>
          </a:prstGeom>
          <a:noFill/>
          <a:ln/>
        </p:spPr>
        <p:txBody>
          <a:bodyPr wrap="square" lIns="0" tIns="0" rIns="0" bIns="0" rtlCol="0" anchor="ctr"/>
          <a:lstStyle/>
          <a:p>
            <a:pPr indent="0" marL="0">
              <a:lnSpc>
                <a:spcPts val="1600"/>
              </a:lnSpc>
              <a:buNone/>
            </a:pPr>
            <a:r>
              <a:rPr lang="en-US" sz="1250" dirty="0">
                <a:solidFill>
                  <a:srgbClr val="5A6B7C"/>
                </a:solidFill>
                <a:latin typeface="Arial" pitchFamily="34" charset="0"/>
                <a:ea typeface="Arial" pitchFamily="34" charset="-122"/>
                <a:cs typeface="Arial" pitchFamily="34" charset="-120"/>
              </a:rPr>
              <a:t>Organising events builds leadership &amp; confidence</a:t>
            </a:r>
            <a:endParaRPr lang="en-US" sz="1250" dirty="0"/>
          </a:p>
        </p:txBody>
      </p:sp>
      <p:sp>
        <p:nvSpPr>
          <p:cNvPr id="24" name="Text 18"/>
          <p:cNvSpPr txBox="1"/>
          <p:nvPr/>
        </p:nvSpPr>
        <p:spPr>
          <a:xfrm>
            <a:off x="502920" y="5486400"/>
            <a:ext cx="11155680" cy="502920"/>
          </a:xfrm>
          <a:prstGeom prst="rect">
            <a:avLst/>
          </a:prstGeom>
          <a:noFill/>
          <a:ln/>
        </p:spPr>
        <p:txBody>
          <a:bodyPr wrap="square" lIns="0" tIns="0" rIns="0" bIns="0" rtlCol="0" anchor="ctr"/>
          <a:lstStyle/>
          <a:p>
            <a:pPr algn="ctr" indent="0" marL="0">
              <a:buNone/>
            </a:pPr>
            <a:r>
              <a:rPr lang="en-US" sz="2000" b="1" i="1" dirty="0">
                <a:solidFill>
                  <a:srgbClr val="0468D7"/>
                </a:solidFill>
                <a:latin typeface="Arial" pitchFamily="34" charset="0"/>
                <a:ea typeface="Arial" pitchFamily="34" charset="-122"/>
                <a:cs typeface="Arial" pitchFamily="34" charset="-120"/>
              </a:rPr>
              <a:t>“You don't have to be an expert to contribute to a community.”</a:t>
            </a:r>
            <a:endParaRPr lang="en-US"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02920" y="384048"/>
            <a:ext cx="8686800" cy="365760"/>
          </a:xfrm>
          <a:prstGeom prst="rect">
            <a:avLst/>
          </a:prstGeom>
          <a:noFill/>
          <a:ln/>
        </p:spPr>
        <p:txBody>
          <a:bodyPr wrap="square" lIns="0" tIns="0" rIns="0" bIns="0" rtlCol="0" anchor="ctr"/>
          <a:lstStyle/>
          <a:p>
            <a:pPr algn="l" indent="0" marL="0">
              <a:buNone/>
            </a:pPr>
            <a:r>
              <a:rPr lang="en-US" sz="1300" b="1" spc="400" kern="0" dirty="0">
                <a:solidFill>
                  <a:srgbClr val="0468D7"/>
                </a:solidFill>
                <a:latin typeface="Arial" pitchFamily="34" charset="0"/>
                <a:ea typeface="Arial" pitchFamily="34" charset="-122"/>
                <a:cs typeface="Arial" pitchFamily="34" charset="-120"/>
              </a:rPr>
              <a:t>THE WORLD BEHIND THE SCREEN</a:t>
            </a:r>
            <a:endParaRPr lang="en-US" sz="1300" dirty="0"/>
          </a:p>
        </p:txBody>
      </p:sp>
      <p:sp>
        <p:nvSpPr>
          <p:cNvPr id="3" name="Text 1"/>
          <p:cNvSpPr txBox="1"/>
          <p:nvPr/>
        </p:nvSpPr>
        <p:spPr>
          <a:xfrm>
            <a:off x="502920" y="713232"/>
            <a:ext cx="11155680" cy="777240"/>
          </a:xfrm>
          <a:prstGeom prst="rect">
            <a:avLst/>
          </a:prstGeom>
          <a:noFill/>
          <a:ln/>
        </p:spPr>
        <p:txBody>
          <a:bodyPr wrap="square" lIns="0" tIns="0" rIns="0" bIns="0" rtlCol="0" anchor="ctr"/>
          <a:lstStyle/>
          <a:p>
            <a:pPr algn="l" indent="0" marL="0">
              <a:buNone/>
            </a:pPr>
            <a:r>
              <a:rPr lang="en-US" sz="3400" b="1" dirty="0">
                <a:solidFill>
                  <a:srgbClr val="1A2733"/>
                </a:solidFill>
                <a:latin typeface="Arial" pitchFamily="34" charset="0"/>
                <a:ea typeface="Arial" pitchFamily="34" charset="-122"/>
                <a:cs typeface="Arial" pitchFamily="34" charset="-120"/>
              </a:rPr>
              <a:t>Why I'm learning backend</a:t>
            </a:r>
            <a:endParaRPr lang="en-US" sz="3400" dirty="0"/>
          </a:p>
        </p:txBody>
      </p:sp>
      <p:sp>
        <p:nvSpPr>
          <p:cNvPr id="4" name="Shape 2"/>
          <p:cNvSpPr/>
          <p:nvPr/>
        </p:nvSpPr>
        <p:spPr>
          <a:xfrm>
            <a:off x="914400" y="1783080"/>
            <a:ext cx="3383280" cy="566928"/>
          </a:xfrm>
          <a:prstGeom prst="roundRect">
            <a:avLst>
              <a:gd name="adj" fmla="val 16129"/>
            </a:avLst>
          </a:prstGeom>
          <a:solidFill>
            <a:srgbClr val="0468D7"/>
          </a:solidFill>
          <a:ln/>
        </p:spPr>
      </p:sp>
      <p:sp>
        <p:nvSpPr>
          <p:cNvPr id="5" name="Text 3"/>
          <p:cNvSpPr txBox="1"/>
          <p:nvPr/>
        </p:nvSpPr>
        <p:spPr>
          <a:xfrm>
            <a:off x="914400" y="1783080"/>
            <a:ext cx="3383280" cy="566928"/>
          </a:xfrm>
          <a:prstGeom prst="rect">
            <a:avLst/>
          </a:prstGeom>
          <a:noFill/>
          <a:ln/>
        </p:spPr>
        <p:txBody>
          <a:bodyPr wrap="square" lIns="0" tIns="0" rIns="0" bIns="0" rtlCol="0" anchor="ctr"/>
          <a:lstStyle/>
          <a:p>
            <a:pPr algn="ctr" indent="0" marL="0">
              <a:buNone/>
            </a:pPr>
            <a:r>
              <a:rPr lang="en-US" sz="1450" b="1" spc="200" kern="0" dirty="0">
                <a:solidFill>
                  <a:srgbClr val="FFFFFF"/>
                </a:solidFill>
                <a:latin typeface="Arial" pitchFamily="34" charset="0"/>
                <a:ea typeface="Arial" pitchFamily="34" charset="-122"/>
                <a:cs typeface="Arial" pitchFamily="34" charset="-120"/>
              </a:rPr>
              <a:t>FLUTTER APP</a:t>
            </a:r>
            <a:endParaRPr lang="en-US" sz="1450" dirty="0"/>
          </a:p>
        </p:txBody>
      </p:sp>
      <p:sp>
        <p:nvSpPr>
          <p:cNvPr id="6" name="Text 4"/>
          <p:cNvSpPr txBox="1"/>
          <p:nvPr/>
        </p:nvSpPr>
        <p:spPr>
          <a:xfrm>
            <a:off x="914400" y="2313432"/>
            <a:ext cx="3383280" cy="329184"/>
          </a:xfrm>
          <a:prstGeom prst="rect">
            <a:avLst/>
          </a:prstGeom>
          <a:noFill/>
          <a:ln/>
        </p:spPr>
        <p:txBody>
          <a:bodyPr wrap="square" lIns="0" tIns="0" rIns="0" bIns="0" rtlCol="0" anchor="ctr"/>
          <a:lstStyle/>
          <a:p>
            <a:pPr algn="ctr" indent="0" marL="0">
              <a:buNone/>
            </a:pPr>
            <a:r>
              <a:rPr lang="en-US" sz="1500" b="1" dirty="0">
                <a:solidFill>
                  <a:srgbClr val="0468D7"/>
                </a:solidFill>
                <a:latin typeface="Arial" pitchFamily="34" charset="0"/>
                <a:ea typeface="Arial" pitchFamily="34" charset="-122"/>
                <a:cs typeface="Arial" pitchFamily="34" charset="-120"/>
              </a:rPr>
              <a:t>↓</a:t>
            </a:r>
            <a:endParaRPr lang="en-US" sz="1500" dirty="0"/>
          </a:p>
        </p:txBody>
      </p:sp>
      <p:sp>
        <p:nvSpPr>
          <p:cNvPr id="7" name="Shape 5"/>
          <p:cNvSpPr/>
          <p:nvPr/>
        </p:nvSpPr>
        <p:spPr>
          <a:xfrm>
            <a:off x="914400" y="2606040"/>
            <a:ext cx="3383280" cy="566928"/>
          </a:xfrm>
          <a:prstGeom prst="roundRect">
            <a:avLst>
              <a:gd name="adj" fmla="val 16129"/>
            </a:avLst>
          </a:prstGeom>
          <a:solidFill>
            <a:srgbClr val="0B1E33"/>
          </a:solidFill>
          <a:ln/>
        </p:spPr>
      </p:sp>
      <p:sp>
        <p:nvSpPr>
          <p:cNvPr id="8" name="Text 6"/>
          <p:cNvSpPr txBox="1"/>
          <p:nvPr/>
        </p:nvSpPr>
        <p:spPr>
          <a:xfrm>
            <a:off x="914400" y="2606040"/>
            <a:ext cx="3383280" cy="566928"/>
          </a:xfrm>
          <a:prstGeom prst="rect">
            <a:avLst/>
          </a:prstGeom>
          <a:noFill/>
          <a:ln/>
        </p:spPr>
        <p:txBody>
          <a:bodyPr wrap="square" lIns="0" tIns="0" rIns="0" bIns="0" rtlCol="0" anchor="ctr"/>
          <a:lstStyle/>
          <a:p>
            <a:pPr algn="ctr" indent="0" marL="0">
              <a:buNone/>
            </a:pPr>
            <a:r>
              <a:rPr lang="en-US" sz="1450" b="1" spc="200" kern="0" dirty="0">
                <a:solidFill>
                  <a:srgbClr val="FFFFFF"/>
                </a:solidFill>
                <a:latin typeface="Arial" pitchFamily="34" charset="0"/>
                <a:ea typeface="Arial" pitchFamily="34" charset="-122"/>
                <a:cs typeface="Arial" pitchFamily="34" charset="-120"/>
              </a:rPr>
              <a:t>API</a:t>
            </a:r>
            <a:endParaRPr lang="en-US" sz="1450" dirty="0"/>
          </a:p>
        </p:txBody>
      </p:sp>
      <p:sp>
        <p:nvSpPr>
          <p:cNvPr id="9" name="Text 7"/>
          <p:cNvSpPr txBox="1"/>
          <p:nvPr/>
        </p:nvSpPr>
        <p:spPr>
          <a:xfrm>
            <a:off x="914400" y="3136392"/>
            <a:ext cx="3383280" cy="329184"/>
          </a:xfrm>
          <a:prstGeom prst="rect">
            <a:avLst/>
          </a:prstGeom>
          <a:noFill/>
          <a:ln/>
        </p:spPr>
        <p:txBody>
          <a:bodyPr wrap="square" lIns="0" tIns="0" rIns="0" bIns="0" rtlCol="0" anchor="ctr"/>
          <a:lstStyle/>
          <a:p>
            <a:pPr algn="ctr" indent="0" marL="0">
              <a:buNone/>
            </a:pPr>
            <a:r>
              <a:rPr lang="en-US" sz="1500" b="1" dirty="0">
                <a:solidFill>
                  <a:srgbClr val="0468D7"/>
                </a:solidFill>
                <a:latin typeface="Arial" pitchFamily="34" charset="0"/>
                <a:ea typeface="Arial" pitchFamily="34" charset="-122"/>
                <a:cs typeface="Arial" pitchFamily="34" charset="-120"/>
              </a:rPr>
              <a:t>↓</a:t>
            </a:r>
            <a:endParaRPr lang="en-US" sz="1500" dirty="0"/>
          </a:p>
        </p:txBody>
      </p:sp>
      <p:sp>
        <p:nvSpPr>
          <p:cNvPr id="10" name="Shape 8"/>
          <p:cNvSpPr/>
          <p:nvPr/>
        </p:nvSpPr>
        <p:spPr>
          <a:xfrm>
            <a:off x="914400" y="3429000"/>
            <a:ext cx="3383280" cy="566928"/>
          </a:xfrm>
          <a:prstGeom prst="roundRect">
            <a:avLst>
              <a:gd name="adj" fmla="val 16129"/>
            </a:avLst>
          </a:prstGeom>
          <a:solidFill>
            <a:srgbClr val="0B1E33"/>
          </a:solidFill>
          <a:ln/>
        </p:spPr>
      </p:sp>
      <p:sp>
        <p:nvSpPr>
          <p:cNvPr id="11" name="Text 9"/>
          <p:cNvSpPr txBox="1"/>
          <p:nvPr/>
        </p:nvSpPr>
        <p:spPr>
          <a:xfrm>
            <a:off x="914400" y="3429000"/>
            <a:ext cx="3383280" cy="566928"/>
          </a:xfrm>
          <a:prstGeom prst="rect">
            <a:avLst/>
          </a:prstGeom>
          <a:noFill/>
          <a:ln/>
        </p:spPr>
        <p:txBody>
          <a:bodyPr wrap="square" lIns="0" tIns="0" rIns="0" bIns="0" rtlCol="0" anchor="ctr"/>
          <a:lstStyle/>
          <a:p>
            <a:pPr algn="ctr" indent="0" marL="0">
              <a:buNone/>
            </a:pPr>
            <a:r>
              <a:rPr lang="en-US" sz="1450" b="1" spc="200" kern="0" dirty="0">
                <a:solidFill>
                  <a:srgbClr val="FFFFFF"/>
                </a:solidFill>
                <a:latin typeface="Arial" pitchFamily="34" charset="0"/>
                <a:ea typeface="Arial" pitchFamily="34" charset="-122"/>
                <a:cs typeface="Arial" pitchFamily="34" charset="-120"/>
              </a:rPr>
              <a:t>BACKEND</a:t>
            </a:r>
            <a:endParaRPr lang="en-US" sz="1450" dirty="0"/>
          </a:p>
        </p:txBody>
      </p:sp>
      <p:sp>
        <p:nvSpPr>
          <p:cNvPr id="12" name="Text 10"/>
          <p:cNvSpPr txBox="1"/>
          <p:nvPr/>
        </p:nvSpPr>
        <p:spPr>
          <a:xfrm>
            <a:off x="914400" y="3959352"/>
            <a:ext cx="3383280" cy="329184"/>
          </a:xfrm>
          <a:prstGeom prst="rect">
            <a:avLst/>
          </a:prstGeom>
          <a:noFill/>
          <a:ln/>
        </p:spPr>
        <p:txBody>
          <a:bodyPr wrap="square" lIns="0" tIns="0" rIns="0" bIns="0" rtlCol="0" anchor="ctr"/>
          <a:lstStyle/>
          <a:p>
            <a:pPr algn="ctr" indent="0" marL="0">
              <a:buNone/>
            </a:pPr>
            <a:r>
              <a:rPr lang="en-US" sz="1500" b="1" dirty="0">
                <a:solidFill>
                  <a:srgbClr val="0468D7"/>
                </a:solidFill>
                <a:latin typeface="Arial" pitchFamily="34" charset="0"/>
                <a:ea typeface="Arial" pitchFamily="34" charset="-122"/>
                <a:cs typeface="Arial" pitchFamily="34" charset="-120"/>
              </a:rPr>
              <a:t>↓</a:t>
            </a:r>
            <a:endParaRPr lang="en-US" sz="1500" dirty="0"/>
          </a:p>
        </p:txBody>
      </p:sp>
      <p:sp>
        <p:nvSpPr>
          <p:cNvPr id="13" name="Shape 11"/>
          <p:cNvSpPr/>
          <p:nvPr/>
        </p:nvSpPr>
        <p:spPr>
          <a:xfrm>
            <a:off x="914400" y="4251960"/>
            <a:ext cx="3383280" cy="566928"/>
          </a:xfrm>
          <a:prstGeom prst="roundRect">
            <a:avLst>
              <a:gd name="adj" fmla="val 16129"/>
            </a:avLst>
          </a:prstGeom>
          <a:solidFill>
            <a:srgbClr val="0B1E33"/>
          </a:solidFill>
          <a:ln/>
        </p:spPr>
      </p:sp>
      <p:sp>
        <p:nvSpPr>
          <p:cNvPr id="14" name="Text 12"/>
          <p:cNvSpPr txBox="1"/>
          <p:nvPr/>
        </p:nvSpPr>
        <p:spPr>
          <a:xfrm>
            <a:off x="914400" y="4251960"/>
            <a:ext cx="3383280" cy="566928"/>
          </a:xfrm>
          <a:prstGeom prst="rect">
            <a:avLst/>
          </a:prstGeom>
          <a:noFill/>
          <a:ln/>
        </p:spPr>
        <p:txBody>
          <a:bodyPr wrap="square" lIns="0" tIns="0" rIns="0" bIns="0" rtlCol="0" anchor="ctr"/>
          <a:lstStyle/>
          <a:p>
            <a:pPr algn="ctr" indent="0" marL="0">
              <a:buNone/>
            </a:pPr>
            <a:r>
              <a:rPr lang="en-US" sz="1450" b="1" spc="200" kern="0" dirty="0">
                <a:solidFill>
                  <a:srgbClr val="FFFFFF"/>
                </a:solidFill>
                <a:latin typeface="Arial" pitchFamily="34" charset="0"/>
                <a:ea typeface="Arial" pitchFamily="34" charset="-122"/>
                <a:cs typeface="Arial" pitchFamily="34" charset="-120"/>
              </a:rPr>
              <a:t>DATABASE</a:t>
            </a:r>
            <a:endParaRPr lang="en-US" sz="1450" dirty="0"/>
          </a:p>
        </p:txBody>
      </p:sp>
      <p:sp>
        <p:nvSpPr>
          <p:cNvPr id="15" name="Text 13"/>
          <p:cNvSpPr txBox="1"/>
          <p:nvPr/>
        </p:nvSpPr>
        <p:spPr>
          <a:xfrm>
            <a:off x="914400" y="4782312"/>
            <a:ext cx="3383280" cy="329184"/>
          </a:xfrm>
          <a:prstGeom prst="rect">
            <a:avLst/>
          </a:prstGeom>
          <a:noFill/>
          <a:ln/>
        </p:spPr>
        <p:txBody>
          <a:bodyPr wrap="square" lIns="0" tIns="0" rIns="0" bIns="0" rtlCol="0" anchor="ctr"/>
          <a:lstStyle/>
          <a:p>
            <a:pPr algn="ctr" indent="0" marL="0">
              <a:buNone/>
            </a:pPr>
            <a:r>
              <a:rPr lang="en-US" sz="1500" b="1" dirty="0">
                <a:solidFill>
                  <a:srgbClr val="0468D7"/>
                </a:solidFill>
                <a:latin typeface="Arial" pitchFamily="34" charset="0"/>
                <a:ea typeface="Arial" pitchFamily="34" charset="-122"/>
                <a:cs typeface="Arial" pitchFamily="34" charset="-120"/>
              </a:rPr>
              <a:t>↓</a:t>
            </a:r>
            <a:endParaRPr lang="en-US" sz="1500" dirty="0"/>
          </a:p>
        </p:txBody>
      </p:sp>
      <p:sp>
        <p:nvSpPr>
          <p:cNvPr id="16" name="Shape 14"/>
          <p:cNvSpPr/>
          <p:nvPr/>
        </p:nvSpPr>
        <p:spPr>
          <a:xfrm>
            <a:off x="914400" y="5074920"/>
            <a:ext cx="3383280" cy="566928"/>
          </a:xfrm>
          <a:prstGeom prst="roundRect">
            <a:avLst>
              <a:gd name="adj" fmla="val 16129"/>
            </a:avLst>
          </a:prstGeom>
          <a:solidFill>
            <a:srgbClr val="0B1E33"/>
          </a:solidFill>
          <a:ln/>
        </p:spPr>
      </p:sp>
      <p:sp>
        <p:nvSpPr>
          <p:cNvPr id="17" name="Text 15"/>
          <p:cNvSpPr txBox="1"/>
          <p:nvPr/>
        </p:nvSpPr>
        <p:spPr>
          <a:xfrm>
            <a:off x="914400" y="5074920"/>
            <a:ext cx="3383280" cy="566928"/>
          </a:xfrm>
          <a:prstGeom prst="rect">
            <a:avLst/>
          </a:prstGeom>
          <a:noFill/>
          <a:ln/>
        </p:spPr>
        <p:txBody>
          <a:bodyPr wrap="square" lIns="0" tIns="0" rIns="0" bIns="0" rtlCol="0" anchor="ctr"/>
          <a:lstStyle/>
          <a:p>
            <a:pPr algn="ctr" indent="0" marL="0">
              <a:buNone/>
            </a:pPr>
            <a:r>
              <a:rPr lang="en-US" sz="1450" b="1" spc="200" kern="0" dirty="0">
                <a:solidFill>
                  <a:srgbClr val="FFFFFF"/>
                </a:solidFill>
                <a:latin typeface="Arial" pitchFamily="34" charset="0"/>
                <a:ea typeface="Arial" pitchFamily="34" charset="-122"/>
                <a:cs typeface="Arial" pitchFamily="34" charset="-120"/>
              </a:rPr>
              <a:t>DEPLOYMENT</a:t>
            </a:r>
            <a:endParaRPr lang="en-US" sz="1450" dirty="0"/>
          </a:p>
        </p:txBody>
      </p:sp>
      <p:sp>
        <p:nvSpPr>
          <p:cNvPr id="18" name="Text 16"/>
          <p:cNvSpPr txBox="1"/>
          <p:nvPr/>
        </p:nvSpPr>
        <p:spPr>
          <a:xfrm>
            <a:off x="5120640" y="2148840"/>
            <a:ext cx="6400800" cy="822960"/>
          </a:xfrm>
          <a:prstGeom prst="rect">
            <a:avLst/>
          </a:prstGeom>
          <a:noFill/>
          <a:ln/>
        </p:spPr>
        <p:txBody>
          <a:bodyPr wrap="square" lIns="0" tIns="0" rIns="0" bIns="0" rtlCol="0" anchor="ctr"/>
          <a:lstStyle/>
          <a:p>
            <a:pPr indent="0" marL="0">
              <a:lnSpc>
                <a:spcPts val="2800"/>
              </a:lnSpc>
              <a:buNone/>
            </a:pPr>
            <a:r>
              <a:rPr lang="en-US" sz="2100" b="1" dirty="0">
                <a:solidFill>
                  <a:srgbClr val="1A2733"/>
                </a:solidFill>
                <a:latin typeface="Arial" pitchFamily="34" charset="0"/>
                <a:ea typeface="Arial" pitchFamily="34" charset="-122"/>
                <a:cs typeface="Arial" pitchFamily="34" charset="-120"/>
              </a:rPr>
              <a:t>The user taps a button — and an entire hidden system responds.</a:t>
            </a:r>
            <a:endParaRPr lang="en-US" sz="2100" dirty="0"/>
          </a:p>
        </p:txBody>
      </p:sp>
      <p:sp>
        <p:nvSpPr>
          <p:cNvPr id="19" name="Text 17"/>
          <p:cNvSpPr txBox="1"/>
          <p:nvPr/>
        </p:nvSpPr>
        <p:spPr>
          <a:xfrm>
            <a:off x="5120640" y="3108960"/>
            <a:ext cx="6400800" cy="777240"/>
          </a:xfrm>
          <a:prstGeom prst="rect">
            <a:avLst/>
          </a:prstGeom>
          <a:noFill/>
          <a:ln/>
        </p:spPr>
        <p:txBody>
          <a:bodyPr wrap="square" lIns="0" tIns="0" rIns="0" bIns="0" rtlCol="0" anchor="ctr"/>
          <a:lstStyle/>
          <a:p>
            <a:pPr indent="0" marL="0">
              <a:lnSpc>
                <a:spcPts val="2000"/>
              </a:lnSpc>
              <a:buNone/>
            </a:pPr>
            <a:r>
              <a:rPr lang="en-US" sz="1450" dirty="0">
                <a:solidFill>
                  <a:srgbClr val="5A6B7C"/>
                </a:solidFill>
                <a:latin typeface="Arial" pitchFamily="34" charset="0"/>
                <a:ea typeface="Arial" pitchFamily="34" charset="-122"/>
                <a:cs typeface="Arial" pitchFamily="34" charset="-120"/>
              </a:rPr>
              <a:t>Requests, processing, databases, auth, storage, deployment — the mobile app is only one piece of the product.</a:t>
            </a:r>
            <a:endParaRPr lang="en-US" sz="1450" dirty="0"/>
          </a:p>
        </p:txBody>
      </p:sp>
      <p:sp>
        <p:nvSpPr>
          <p:cNvPr id="20" name="Shape 18"/>
          <p:cNvSpPr/>
          <p:nvPr/>
        </p:nvSpPr>
        <p:spPr>
          <a:xfrm>
            <a:off x="5120640" y="4114800"/>
            <a:ext cx="6400800" cy="1234440"/>
          </a:xfrm>
          <a:prstGeom prst="roundRect">
            <a:avLst>
              <a:gd name="adj" fmla="val 8889"/>
            </a:avLst>
          </a:prstGeom>
          <a:solidFill>
            <a:srgbClr val="0B1E33"/>
          </a:solidFill>
          <a:ln/>
        </p:spPr>
      </p:sp>
      <p:sp>
        <p:nvSpPr>
          <p:cNvPr id="21" name="Text 19"/>
          <p:cNvSpPr txBox="1"/>
          <p:nvPr/>
        </p:nvSpPr>
        <p:spPr>
          <a:xfrm>
            <a:off x="5349240" y="4315968"/>
            <a:ext cx="5943600" cy="868680"/>
          </a:xfrm>
          <a:prstGeom prst="rect">
            <a:avLst/>
          </a:prstGeom>
          <a:noFill/>
          <a:ln/>
        </p:spPr>
        <p:txBody>
          <a:bodyPr wrap="square" lIns="0" tIns="0" rIns="0" bIns="0" rtlCol="0" anchor="ctr"/>
          <a:lstStyle/>
          <a:p>
            <a:pPr indent="0" marL="0">
              <a:lnSpc>
                <a:spcPts val="2400"/>
              </a:lnSpc>
              <a:buNone/>
            </a:pPr>
            <a:r>
              <a:rPr lang="en-US" sz="1750" b="1" dirty="0">
                <a:solidFill>
                  <a:srgbClr val="FFFFFF"/>
                </a:solidFill>
                <a:latin typeface="Arial" pitchFamily="34" charset="0"/>
                <a:ea typeface="Arial" pitchFamily="34" charset="-122"/>
                <a:cs typeface="Arial" pitchFamily="34" charset="-120"/>
              </a:rPr>
              <a:t>Go deep in your primary skill,
</a:t>
            </a:r>
            <a:pPr indent="0" marL="0">
              <a:lnSpc>
                <a:spcPts val="2400"/>
              </a:lnSpc>
              <a:buNone/>
            </a:pPr>
            <a:r>
              <a:rPr lang="en-US" sz="1750" b="1" dirty="0">
                <a:solidFill>
                  <a:srgbClr val="47C1FF"/>
                </a:solidFill>
                <a:latin typeface="Arial" pitchFamily="34" charset="0"/>
                <a:ea typeface="Arial" pitchFamily="34" charset="-122"/>
                <a:cs typeface="Arial" pitchFamily="34" charset="-120"/>
              </a:rPr>
              <a:t>but understand the ecosystem around it.</a:t>
            </a:r>
            <a:endParaRPr lang="en-US" sz="1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02920" y="384048"/>
            <a:ext cx="8686800" cy="365760"/>
          </a:xfrm>
          <a:prstGeom prst="rect">
            <a:avLst/>
          </a:prstGeom>
          <a:noFill/>
          <a:ln/>
        </p:spPr>
        <p:txBody>
          <a:bodyPr wrap="square" lIns="0" tIns="0" rIns="0" bIns="0" rtlCol="0" anchor="ctr"/>
          <a:lstStyle/>
          <a:p>
            <a:pPr algn="l" indent="0" marL="0">
              <a:buNone/>
            </a:pPr>
            <a:r>
              <a:rPr lang="en-US" sz="1300" b="1" spc="400" kern="0" dirty="0">
                <a:solidFill>
                  <a:srgbClr val="0468D7"/>
                </a:solidFill>
                <a:latin typeface="Arial" pitchFamily="34" charset="0"/>
                <a:ea typeface="Arial" pitchFamily="34" charset="-122"/>
                <a:cs typeface="Arial" pitchFamily="34" charset="-120"/>
              </a:rPr>
              <a:t>HONEST ADVICE</a:t>
            </a:r>
            <a:endParaRPr lang="en-US" sz="1300" dirty="0"/>
          </a:p>
        </p:txBody>
      </p:sp>
      <p:sp>
        <p:nvSpPr>
          <p:cNvPr id="3" name="Text 1"/>
          <p:cNvSpPr txBox="1"/>
          <p:nvPr/>
        </p:nvSpPr>
        <p:spPr>
          <a:xfrm>
            <a:off x="502920" y="713232"/>
            <a:ext cx="11155680" cy="777240"/>
          </a:xfrm>
          <a:prstGeom prst="rect">
            <a:avLst/>
          </a:prstGeom>
          <a:noFill/>
          <a:ln/>
        </p:spPr>
        <p:txBody>
          <a:bodyPr wrap="square" lIns="0" tIns="0" rIns="0" bIns="0" rtlCol="0" anchor="ctr"/>
          <a:lstStyle/>
          <a:p>
            <a:pPr algn="l" indent="0" marL="0">
              <a:buNone/>
            </a:pPr>
            <a:r>
              <a:rPr lang="en-US" sz="3400" b="1" dirty="0">
                <a:solidFill>
                  <a:srgbClr val="1A2733"/>
                </a:solidFill>
                <a:latin typeface="Arial" pitchFamily="34" charset="0"/>
                <a:ea typeface="Arial" pitchFamily="34" charset="-122"/>
                <a:cs typeface="Arial" pitchFamily="34" charset="-120"/>
              </a:rPr>
              <a:t>8 things I wish I knew in college</a:t>
            </a:r>
            <a:endParaRPr lang="en-US" sz="3400" dirty="0"/>
          </a:p>
        </p:txBody>
      </p:sp>
      <p:sp>
        <p:nvSpPr>
          <p:cNvPr id="4" name="Shape 2"/>
          <p:cNvSpPr/>
          <p:nvPr/>
        </p:nvSpPr>
        <p:spPr>
          <a:xfrm>
            <a:off x="502920" y="1737360"/>
            <a:ext cx="2633472" cy="1965960"/>
          </a:xfrm>
          <a:prstGeom prst="roundRect">
            <a:avLst>
              <a:gd name="adj" fmla="val 5581"/>
            </a:avLst>
          </a:prstGeom>
          <a:solidFill>
            <a:srgbClr val="F1F6FB"/>
          </a:solidFill>
          <a:ln/>
        </p:spPr>
      </p:sp>
      <p:sp>
        <p:nvSpPr>
          <p:cNvPr id="5" name="Text 3"/>
          <p:cNvSpPr txBox="1"/>
          <p:nvPr/>
        </p:nvSpPr>
        <p:spPr>
          <a:xfrm>
            <a:off x="704088" y="1901952"/>
            <a:ext cx="914400" cy="502920"/>
          </a:xfrm>
          <a:prstGeom prst="rect">
            <a:avLst/>
          </a:prstGeom>
          <a:noFill/>
          <a:ln/>
        </p:spPr>
        <p:txBody>
          <a:bodyPr wrap="square" lIns="0" tIns="0" rIns="0" bIns="0" rtlCol="0" anchor="ctr"/>
          <a:lstStyle/>
          <a:p>
            <a:pPr indent="0" marL="0">
              <a:buNone/>
            </a:pPr>
            <a:r>
              <a:rPr lang="en-US" sz="2800" b="1" dirty="0">
                <a:solidFill>
                  <a:srgbClr val="0468D7"/>
                </a:solidFill>
                <a:latin typeface="Arial" pitchFamily="34" charset="0"/>
                <a:ea typeface="Arial" pitchFamily="34" charset="-122"/>
                <a:cs typeface="Arial" pitchFamily="34" charset="-120"/>
              </a:rPr>
              <a:t>1</a:t>
            </a:r>
            <a:endParaRPr lang="en-US" sz="2800" dirty="0"/>
          </a:p>
        </p:txBody>
      </p:sp>
      <p:sp>
        <p:nvSpPr>
          <p:cNvPr id="6" name="Text 4"/>
          <p:cNvSpPr txBox="1"/>
          <p:nvPr/>
        </p:nvSpPr>
        <p:spPr>
          <a:xfrm>
            <a:off x="704088" y="2487168"/>
            <a:ext cx="2231136" cy="640080"/>
          </a:xfrm>
          <a:prstGeom prst="rect">
            <a:avLst/>
          </a:prstGeom>
          <a:noFill/>
          <a:ln/>
        </p:spPr>
        <p:txBody>
          <a:bodyPr wrap="square" lIns="0" tIns="0" rIns="0" bIns="0" rtlCol="0" anchor="ctr"/>
          <a:lstStyle/>
          <a:p>
            <a:pPr indent="0" marL="0">
              <a:lnSpc>
                <a:spcPts val="1700"/>
              </a:lnSpc>
              <a:buNone/>
            </a:pPr>
            <a:r>
              <a:rPr lang="en-US" sz="1400" b="1" dirty="0">
                <a:solidFill>
                  <a:srgbClr val="1A2733"/>
                </a:solidFill>
                <a:latin typeface="Arial" pitchFamily="34" charset="0"/>
                <a:ea typeface="Arial" pitchFamily="34" charset="-122"/>
                <a:cs typeface="Arial" pitchFamily="34" charset="-120"/>
              </a:rPr>
              <a:t>Start building earlier</a:t>
            </a:r>
            <a:endParaRPr lang="en-US" sz="1400" dirty="0"/>
          </a:p>
        </p:txBody>
      </p:sp>
      <p:sp>
        <p:nvSpPr>
          <p:cNvPr id="7" name="Text 5"/>
          <p:cNvSpPr txBox="1"/>
          <p:nvPr/>
        </p:nvSpPr>
        <p:spPr>
          <a:xfrm>
            <a:off x="704088" y="3108960"/>
            <a:ext cx="2231136" cy="548640"/>
          </a:xfrm>
          <a:prstGeom prst="rect">
            <a:avLst/>
          </a:prstGeom>
          <a:noFill/>
          <a:ln/>
        </p:spPr>
        <p:txBody>
          <a:bodyPr wrap="square" lIns="0" tIns="0" rIns="0" bIns="0" rtlCol="0" anchor="ctr"/>
          <a:lstStyle/>
          <a:p>
            <a:pPr indent="0" marL="0">
              <a:lnSpc>
                <a:spcPts val="1400"/>
              </a:lnSpc>
              <a:buNone/>
            </a:pPr>
            <a:r>
              <a:rPr lang="en-US" sz="1100" dirty="0">
                <a:solidFill>
                  <a:srgbClr val="5A6B7C"/>
                </a:solidFill>
                <a:latin typeface="Arial" pitchFamily="34" charset="0"/>
                <a:ea typeface="Arial" pitchFamily="34" charset="-122"/>
                <a:cs typeface="Arial" pitchFamily="34" charset="-120"/>
              </a:rPr>
              <a:t>Projects teach more than endless preparation.</a:t>
            </a:r>
            <a:endParaRPr lang="en-US" sz="1100" dirty="0"/>
          </a:p>
        </p:txBody>
      </p:sp>
      <p:sp>
        <p:nvSpPr>
          <p:cNvPr id="8" name="Shape 6"/>
          <p:cNvSpPr/>
          <p:nvPr/>
        </p:nvSpPr>
        <p:spPr>
          <a:xfrm>
            <a:off x="3383280" y="1737360"/>
            <a:ext cx="2633472" cy="1965960"/>
          </a:xfrm>
          <a:prstGeom prst="roundRect">
            <a:avLst>
              <a:gd name="adj" fmla="val 5581"/>
            </a:avLst>
          </a:prstGeom>
          <a:solidFill>
            <a:srgbClr val="F1F6FB"/>
          </a:solidFill>
          <a:ln/>
        </p:spPr>
      </p:sp>
      <p:sp>
        <p:nvSpPr>
          <p:cNvPr id="9" name="Text 7"/>
          <p:cNvSpPr txBox="1"/>
          <p:nvPr/>
        </p:nvSpPr>
        <p:spPr>
          <a:xfrm>
            <a:off x="3584448" y="1901952"/>
            <a:ext cx="914400" cy="502920"/>
          </a:xfrm>
          <a:prstGeom prst="rect">
            <a:avLst/>
          </a:prstGeom>
          <a:noFill/>
          <a:ln/>
        </p:spPr>
        <p:txBody>
          <a:bodyPr wrap="square" lIns="0" tIns="0" rIns="0" bIns="0" rtlCol="0" anchor="ctr"/>
          <a:lstStyle/>
          <a:p>
            <a:pPr indent="0" marL="0">
              <a:buNone/>
            </a:pPr>
            <a:r>
              <a:rPr lang="en-US" sz="2800" b="1" dirty="0">
                <a:solidFill>
                  <a:srgbClr val="0468D7"/>
                </a:solidFill>
                <a:latin typeface="Arial" pitchFamily="34" charset="0"/>
                <a:ea typeface="Arial" pitchFamily="34" charset="-122"/>
                <a:cs typeface="Arial" pitchFamily="34" charset="-120"/>
              </a:rPr>
              <a:t>2</a:t>
            </a:r>
            <a:endParaRPr lang="en-US" sz="2800" dirty="0"/>
          </a:p>
        </p:txBody>
      </p:sp>
      <p:sp>
        <p:nvSpPr>
          <p:cNvPr id="10" name="Text 8"/>
          <p:cNvSpPr txBox="1"/>
          <p:nvPr/>
        </p:nvSpPr>
        <p:spPr>
          <a:xfrm>
            <a:off x="3584448" y="2487168"/>
            <a:ext cx="2231136" cy="640080"/>
          </a:xfrm>
          <a:prstGeom prst="rect">
            <a:avLst/>
          </a:prstGeom>
          <a:noFill/>
          <a:ln/>
        </p:spPr>
        <p:txBody>
          <a:bodyPr wrap="square" lIns="0" tIns="0" rIns="0" bIns="0" rtlCol="0" anchor="ctr"/>
          <a:lstStyle/>
          <a:p>
            <a:pPr indent="0" marL="0">
              <a:lnSpc>
                <a:spcPts val="1700"/>
              </a:lnSpc>
              <a:buNone/>
            </a:pPr>
            <a:r>
              <a:rPr lang="en-US" sz="1400" b="1" dirty="0">
                <a:solidFill>
                  <a:srgbClr val="1A2733"/>
                </a:solidFill>
                <a:latin typeface="Arial" pitchFamily="34" charset="0"/>
                <a:ea typeface="Arial" pitchFamily="34" charset="-122"/>
                <a:cs typeface="Arial" pitchFamily="34" charset="-120"/>
              </a:rPr>
              <a:t>Your first project can be bad</a:t>
            </a:r>
            <a:endParaRPr lang="en-US" sz="1400" dirty="0"/>
          </a:p>
        </p:txBody>
      </p:sp>
      <p:sp>
        <p:nvSpPr>
          <p:cNvPr id="11" name="Text 9"/>
          <p:cNvSpPr txBox="1"/>
          <p:nvPr/>
        </p:nvSpPr>
        <p:spPr>
          <a:xfrm>
            <a:off x="3584448" y="3108960"/>
            <a:ext cx="2231136" cy="548640"/>
          </a:xfrm>
          <a:prstGeom prst="rect">
            <a:avLst/>
          </a:prstGeom>
          <a:noFill/>
          <a:ln/>
        </p:spPr>
        <p:txBody>
          <a:bodyPr wrap="square" lIns="0" tIns="0" rIns="0" bIns="0" rtlCol="0" anchor="ctr"/>
          <a:lstStyle/>
          <a:p>
            <a:pPr indent="0" marL="0">
              <a:lnSpc>
                <a:spcPts val="1400"/>
              </a:lnSpc>
              <a:buNone/>
            </a:pPr>
            <a:r>
              <a:rPr lang="en-US" sz="1100" dirty="0">
                <a:solidFill>
                  <a:srgbClr val="5A6B7C"/>
                </a:solidFill>
                <a:latin typeface="Arial" pitchFamily="34" charset="0"/>
                <a:ea typeface="Arial" pitchFamily="34" charset="-122"/>
                <a:cs typeface="Arial" pitchFamily="34" charset="-120"/>
              </a:rPr>
              <a:t>Ugly and buggy is fine. Finish it.</a:t>
            </a:r>
            <a:endParaRPr lang="en-US" sz="1100" dirty="0"/>
          </a:p>
        </p:txBody>
      </p:sp>
      <p:sp>
        <p:nvSpPr>
          <p:cNvPr id="12" name="Shape 10"/>
          <p:cNvSpPr/>
          <p:nvPr/>
        </p:nvSpPr>
        <p:spPr>
          <a:xfrm>
            <a:off x="6263640" y="1737360"/>
            <a:ext cx="2633472" cy="1965960"/>
          </a:xfrm>
          <a:prstGeom prst="roundRect">
            <a:avLst>
              <a:gd name="adj" fmla="val 5581"/>
            </a:avLst>
          </a:prstGeom>
          <a:solidFill>
            <a:srgbClr val="F1F6FB"/>
          </a:solidFill>
          <a:ln/>
        </p:spPr>
      </p:sp>
      <p:sp>
        <p:nvSpPr>
          <p:cNvPr id="13" name="Text 11"/>
          <p:cNvSpPr txBox="1"/>
          <p:nvPr/>
        </p:nvSpPr>
        <p:spPr>
          <a:xfrm>
            <a:off x="6464808" y="1901952"/>
            <a:ext cx="914400" cy="502920"/>
          </a:xfrm>
          <a:prstGeom prst="rect">
            <a:avLst/>
          </a:prstGeom>
          <a:noFill/>
          <a:ln/>
        </p:spPr>
        <p:txBody>
          <a:bodyPr wrap="square" lIns="0" tIns="0" rIns="0" bIns="0" rtlCol="0" anchor="ctr"/>
          <a:lstStyle/>
          <a:p>
            <a:pPr indent="0" marL="0">
              <a:buNone/>
            </a:pPr>
            <a:r>
              <a:rPr lang="en-US" sz="2800" b="1" dirty="0">
                <a:solidFill>
                  <a:srgbClr val="0468D7"/>
                </a:solidFill>
                <a:latin typeface="Arial" pitchFamily="34" charset="0"/>
                <a:ea typeface="Arial" pitchFamily="34" charset="-122"/>
                <a:cs typeface="Arial" pitchFamily="34" charset="-120"/>
              </a:rPr>
              <a:t>3</a:t>
            </a:r>
            <a:endParaRPr lang="en-US" sz="2800" dirty="0"/>
          </a:p>
        </p:txBody>
      </p:sp>
      <p:sp>
        <p:nvSpPr>
          <p:cNvPr id="14" name="Text 12"/>
          <p:cNvSpPr txBox="1"/>
          <p:nvPr/>
        </p:nvSpPr>
        <p:spPr>
          <a:xfrm>
            <a:off x="6464808" y="2487168"/>
            <a:ext cx="2231136" cy="640080"/>
          </a:xfrm>
          <a:prstGeom prst="rect">
            <a:avLst/>
          </a:prstGeom>
          <a:noFill/>
          <a:ln/>
        </p:spPr>
        <p:txBody>
          <a:bodyPr wrap="square" lIns="0" tIns="0" rIns="0" bIns="0" rtlCol="0" anchor="ctr"/>
          <a:lstStyle/>
          <a:p>
            <a:pPr indent="0" marL="0">
              <a:lnSpc>
                <a:spcPts val="1700"/>
              </a:lnSpc>
              <a:buNone/>
            </a:pPr>
            <a:r>
              <a:rPr lang="en-US" sz="1400" b="1" dirty="0">
                <a:solidFill>
                  <a:srgbClr val="1A2733"/>
                </a:solidFill>
                <a:latin typeface="Arial" pitchFamily="34" charset="0"/>
                <a:ea typeface="Arial" pitchFamily="34" charset="-122"/>
                <a:cs typeface="Arial" pitchFamily="34" charset="-120"/>
              </a:rPr>
              <a:t>GitHub is proof of work</a:t>
            </a:r>
            <a:endParaRPr lang="en-US" sz="1400" dirty="0"/>
          </a:p>
        </p:txBody>
      </p:sp>
      <p:sp>
        <p:nvSpPr>
          <p:cNvPr id="15" name="Text 13"/>
          <p:cNvSpPr txBox="1"/>
          <p:nvPr/>
        </p:nvSpPr>
        <p:spPr>
          <a:xfrm>
            <a:off x="6464808" y="3108960"/>
            <a:ext cx="2231136" cy="548640"/>
          </a:xfrm>
          <a:prstGeom prst="rect">
            <a:avLst/>
          </a:prstGeom>
          <a:noFill/>
          <a:ln/>
        </p:spPr>
        <p:txBody>
          <a:bodyPr wrap="square" lIns="0" tIns="0" rIns="0" bIns="0" rtlCol="0" anchor="ctr"/>
          <a:lstStyle/>
          <a:p>
            <a:pPr indent="0" marL="0">
              <a:lnSpc>
                <a:spcPts val="1400"/>
              </a:lnSpc>
              <a:buNone/>
            </a:pPr>
            <a:r>
              <a:rPr lang="en-US" sz="1100" dirty="0">
                <a:solidFill>
                  <a:srgbClr val="5A6B7C"/>
                </a:solidFill>
                <a:latin typeface="Arial" pitchFamily="34" charset="0"/>
                <a:ea typeface="Arial" pitchFamily="34" charset="-122"/>
                <a:cs typeface="Arial" pitchFamily="34" charset="-120"/>
              </a:rPr>
              <a:t>Show what you built — don't just claim it.</a:t>
            </a:r>
            <a:endParaRPr lang="en-US" sz="1100" dirty="0"/>
          </a:p>
        </p:txBody>
      </p:sp>
      <p:sp>
        <p:nvSpPr>
          <p:cNvPr id="16" name="Shape 14"/>
          <p:cNvSpPr/>
          <p:nvPr/>
        </p:nvSpPr>
        <p:spPr>
          <a:xfrm>
            <a:off x="9144000" y="1737360"/>
            <a:ext cx="2633472" cy="1965960"/>
          </a:xfrm>
          <a:prstGeom prst="roundRect">
            <a:avLst>
              <a:gd name="adj" fmla="val 5581"/>
            </a:avLst>
          </a:prstGeom>
          <a:solidFill>
            <a:srgbClr val="F1F6FB"/>
          </a:solidFill>
          <a:ln/>
        </p:spPr>
      </p:sp>
      <p:sp>
        <p:nvSpPr>
          <p:cNvPr id="17" name="Text 15"/>
          <p:cNvSpPr txBox="1"/>
          <p:nvPr/>
        </p:nvSpPr>
        <p:spPr>
          <a:xfrm>
            <a:off x="9345168" y="1901952"/>
            <a:ext cx="914400" cy="502920"/>
          </a:xfrm>
          <a:prstGeom prst="rect">
            <a:avLst/>
          </a:prstGeom>
          <a:noFill/>
          <a:ln/>
        </p:spPr>
        <p:txBody>
          <a:bodyPr wrap="square" lIns="0" tIns="0" rIns="0" bIns="0" rtlCol="0" anchor="ctr"/>
          <a:lstStyle/>
          <a:p>
            <a:pPr indent="0" marL="0">
              <a:buNone/>
            </a:pPr>
            <a:r>
              <a:rPr lang="en-US" sz="2800" b="1" dirty="0">
                <a:solidFill>
                  <a:srgbClr val="0468D7"/>
                </a:solidFill>
                <a:latin typeface="Arial" pitchFamily="34" charset="0"/>
                <a:ea typeface="Arial" pitchFamily="34" charset="-122"/>
                <a:cs typeface="Arial" pitchFamily="34" charset="-120"/>
              </a:rPr>
              <a:t>4</a:t>
            </a:r>
            <a:endParaRPr lang="en-US" sz="2800" dirty="0"/>
          </a:p>
        </p:txBody>
      </p:sp>
      <p:sp>
        <p:nvSpPr>
          <p:cNvPr id="18" name="Text 16"/>
          <p:cNvSpPr txBox="1"/>
          <p:nvPr/>
        </p:nvSpPr>
        <p:spPr>
          <a:xfrm>
            <a:off x="9345168" y="2487168"/>
            <a:ext cx="2231136" cy="640080"/>
          </a:xfrm>
          <a:prstGeom prst="rect">
            <a:avLst/>
          </a:prstGeom>
          <a:noFill/>
          <a:ln/>
        </p:spPr>
        <p:txBody>
          <a:bodyPr wrap="square" lIns="0" tIns="0" rIns="0" bIns="0" rtlCol="0" anchor="ctr"/>
          <a:lstStyle/>
          <a:p>
            <a:pPr indent="0" marL="0">
              <a:lnSpc>
                <a:spcPts val="1700"/>
              </a:lnSpc>
              <a:buNone/>
            </a:pPr>
            <a:r>
              <a:rPr lang="en-US" sz="1400" b="1" dirty="0">
                <a:solidFill>
                  <a:srgbClr val="1A2733"/>
                </a:solidFill>
                <a:latin typeface="Arial" pitchFamily="34" charset="0"/>
                <a:ea typeface="Arial" pitchFamily="34" charset="-122"/>
                <a:cs typeface="Arial" pitchFamily="34" charset="-120"/>
              </a:rPr>
              <a:t>Communication is a skill</a:t>
            </a:r>
            <a:endParaRPr lang="en-US" sz="1400" dirty="0"/>
          </a:p>
        </p:txBody>
      </p:sp>
      <p:sp>
        <p:nvSpPr>
          <p:cNvPr id="19" name="Text 17"/>
          <p:cNvSpPr txBox="1"/>
          <p:nvPr/>
        </p:nvSpPr>
        <p:spPr>
          <a:xfrm>
            <a:off x="9345168" y="3108960"/>
            <a:ext cx="2231136" cy="548640"/>
          </a:xfrm>
          <a:prstGeom prst="rect">
            <a:avLst/>
          </a:prstGeom>
          <a:noFill/>
          <a:ln/>
        </p:spPr>
        <p:txBody>
          <a:bodyPr wrap="square" lIns="0" tIns="0" rIns="0" bIns="0" rtlCol="0" anchor="ctr"/>
          <a:lstStyle/>
          <a:p>
            <a:pPr indent="0" marL="0">
              <a:lnSpc>
                <a:spcPts val="1400"/>
              </a:lnSpc>
              <a:buNone/>
            </a:pPr>
            <a:r>
              <a:rPr lang="en-US" sz="1100" dirty="0">
                <a:solidFill>
                  <a:srgbClr val="5A6B7C"/>
                </a:solidFill>
                <a:latin typeface="Arial" pitchFamily="34" charset="0"/>
                <a:ea typeface="Arial" pitchFamily="34" charset="-122"/>
                <a:cs typeface="Arial" pitchFamily="34" charset="-120"/>
              </a:rPr>
              <a:t>Explain decisions, ask questions, flag problems.</a:t>
            </a:r>
            <a:endParaRPr lang="en-US" sz="1100" dirty="0"/>
          </a:p>
        </p:txBody>
      </p:sp>
      <p:sp>
        <p:nvSpPr>
          <p:cNvPr id="20" name="Shape 18"/>
          <p:cNvSpPr/>
          <p:nvPr/>
        </p:nvSpPr>
        <p:spPr>
          <a:xfrm>
            <a:off x="502920" y="4023360"/>
            <a:ext cx="2633472" cy="1965960"/>
          </a:xfrm>
          <a:prstGeom prst="roundRect">
            <a:avLst>
              <a:gd name="adj" fmla="val 5581"/>
            </a:avLst>
          </a:prstGeom>
          <a:solidFill>
            <a:srgbClr val="F1F6FB"/>
          </a:solidFill>
          <a:ln/>
        </p:spPr>
      </p:sp>
      <p:sp>
        <p:nvSpPr>
          <p:cNvPr id="21" name="Text 19"/>
          <p:cNvSpPr txBox="1"/>
          <p:nvPr/>
        </p:nvSpPr>
        <p:spPr>
          <a:xfrm>
            <a:off x="704088" y="4187952"/>
            <a:ext cx="914400" cy="502920"/>
          </a:xfrm>
          <a:prstGeom prst="rect">
            <a:avLst/>
          </a:prstGeom>
          <a:noFill/>
          <a:ln/>
        </p:spPr>
        <p:txBody>
          <a:bodyPr wrap="square" lIns="0" tIns="0" rIns="0" bIns="0" rtlCol="0" anchor="ctr"/>
          <a:lstStyle/>
          <a:p>
            <a:pPr indent="0" marL="0">
              <a:buNone/>
            </a:pPr>
            <a:r>
              <a:rPr lang="en-US" sz="2800" b="1" dirty="0">
                <a:solidFill>
                  <a:srgbClr val="0468D7"/>
                </a:solidFill>
                <a:latin typeface="Arial" pitchFamily="34" charset="0"/>
                <a:ea typeface="Arial" pitchFamily="34" charset="-122"/>
                <a:cs typeface="Arial" pitchFamily="34" charset="-120"/>
              </a:rPr>
              <a:t>5</a:t>
            </a:r>
            <a:endParaRPr lang="en-US" sz="2800" dirty="0"/>
          </a:p>
        </p:txBody>
      </p:sp>
      <p:sp>
        <p:nvSpPr>
          <p:cNvPr id="22" name="Text 20"/>
          <p:cNvSpPr txBox="1"/>
          <p:nvPr/>
        </p:nvSpPr>
        <p:spPr>
          <a:xfrm>
            <a:off x="704088" y="4773168"/>
            <a:ext cx="2231136" cy="640080"/>
          </a:xfrm>
          <a:prstGeom prst="rect">
            <a:avLst/>
          </a:prstGeom>
          <a:noFill/>
          <a:ln/>
        </p:spPr>
        <p:txBody>
          <a:bodyPr wrap="square" lIns="0" tIns="0" rIns="0" bIns="0" rtlCol="0" anchor="ctr"/>
          <a:lstStyle/>
          <a:p>
            <a:pPr indent="0" marL="0">
              <a:lnSpc>
                <a:spcPts val="1700"/>
              </a:lnSpc>
              <a:buNone/>
            </a:pPr>
            <a:r>
              <a:rPr lang="en-US" sz="1400" b="1" dirty="0">
                <a:solidFill>
                  <a:srgbClr val="1A2733"/>
                </a:solidFill>
                <a:latin typeface="Arial" pitchFamily="34" charset="0"/>
                <a:ea typeface="Arial" pitchFamily="34" charset="-122"/>
                <a:cs typeface="Arial" pitchFamily="34" charset="-120"/>
              </a:rPr>
              <a:t>Don't chase every tech</a:t>
            </a:r>
            <a:endParaRPr lang="en-US" sz="1400" dirty="0"/>
          </a:p>
        </p:txBody>
      </p:sp>
      <p:sp>
        <p:nvSpPr>
          <p:cNvPr id="23" name="Text 21"/>
          <p:cNvSpPr txBox="1"/>
          <p:nvPr/>
        </p:nvSpPr>
        <p:spPr>
          <a:xfrm>
            <a:off x="704088" y="5394960"/>
            <a:ext cx="2231136" cy="548640"/>
          </a:xfrm>
          <a:prstGeom prst="rect">
            <a:avLst/>
          </a:prstGeom>
          <a:noFill/>
          <a:ln/>
        </p:spPr>
        <p:txBody>
          <a:bodyPr wrap="square" lIns="0" tIns="0" rIns="0" bIns="0" rtlCol="0" anchor="ctr"/>
          <a:lstStyle/>
          <a:p>
            <a:pPr indent="0" marL="0">
              <a:lnSpc>
                <a:spcPts val="1400"/>
              </a:lnSpc>
              <a:buNone/>
            </a:pPr>
            <a:r>
              <a:rPr lang="en-US" sz="1100" dirty="0">
                <a:solidFill>
                  <a:srgbClr val="5A6B7C"/>
                </a:solidFill>
                <a:latin typeface="Arial" pitchFamily="34" charset="0"/>
                <a:ea typeface="Arial" pitchFamily="34" charset="-122"/>
                <a:cs typeface="Arial" pitchFamily="34" charset="-120"/>
              </a:rPr>
              <a:t>Pick one thing and go deep.</a:t>
            </a:r>
            <a:endParaRPr lang="en-US" sz="1100" dirty="0"/>
          </a:p>
        </p:txBody>
      </p:sp>
      <p:sp>
        <p:nvSpPr>
          <p:cNvPr id="24" name="Shape 22"/>
          <p:cNvSpPr/>
          <p:nvPr/>
        </p:nvSpPr>
        <p:spPr>
          <a:xfrm>
            <a:off x="3383280" y="4023360"/>
            <a:ext cx="2633472" cy="1965960"/>
          </a:xfrm>
          <a:prstGeom prst="roundRect">
            <a:avLst>
              <a:gd name="adj" fmla="val 5581"/>
            </a:avLst>
          </a:prstGeom>
          <a:solidFill>
            <a:srgbClr val="F1F6FB"/>
          </a:solidFill>
          <a:ln/>
        </p:spPr>
      </p:sp>
      <p:sp>
        <p:nvSpPr>
          <p:cNvPr id="25" name="Text 23"/>
          <p:cNvSpPr txBox="1"/>
          <p:nvPr/>
        </p:nvSpPr>
        <p:spPr>
          <a:xfrm>
            <a:off x="3584448" y="4187952"/>
            <a:ext cx="914400" cy="502920"/>
          </a:xfrm>
          <a:prstGeom prst="rect">
            <a:avLst/>
          </a:prstGeom>
          <a:noFill/>
          <a:ln/>
        </p:spPr>
        <p:txBody>
          <a:bodyPr wrap="square" lIns="0" tIns="0" rIns="0" bIns="0" rtlCol="0" anchor="ctr"/>
          <a:lstStyle/>
          <a:p>
            <a:pPr indent="0" marL="0">
              <a:buNone/>
            </a:pPr>
            <a:r>
              <a:rPr lang="en-US" sz="2800" b="1" dirty="0">
                <a:solidFill>
                  <a:srgbClr val="0468D7"/>
                </a:solidFill>
                <a:latin typeface="Arial" pitchFamily="34" charset="0"/>
                <a:ea typeface="Arial" pitchFamily="34" charset="-122"/>
                <a:cs typeface="Arial" pitchFamily="34" charset="-120"/>
              </a:rPr>
              <a:t>6</a:t>
            </a:r>
            <a:endParaRPr lang="en-US" sz="2800" dirty="0"/>
          </a:p>
        </p:txBody>
      </p:sp>
      <p:sp>
        <p:nvSpPr>
          <p:cNvPr id="26" name="Text 24"/>
          <p:cNvSpPr txBox="1"/>
          <p:nvPr/>
        </p:nvSpPr>
        <p:spPr>
          <a:xfrm>
            <a:off x="3584448" y="4773168"/>
            <a:ext cx="2231136" cy="640080"/>
          </a:xfrm>
          <a:prstGeom prst="rect">
            <a:avLst/>
          </a:prstGeom>
          <a:noFill/>
          <a:ln/>
        </p:spPr>
        <p:txBody>
          <a:bodyPr wrap="square" lIns="0" tIns="0" rIns="0" bIns="0" rtlCol="0" anchor="ctr"/>
          <a:lstStyle/>
          <a:p>
            <a:pPr indent="0" marL="0">
              <a:lnSpc>
                <a:spcPts val="1700"/>
              </a:lnSpc>
              <a:buNone/>
            </a:pPr>
            <a:r>
              <a:rPr lang="en-US" sz="1400" b="1" dirty="0">
                <a:solidFill>
                  <a:srgbClr val="1A2733"/>
                </a:solidFill>
                <a:latin typeface="Arial" pitchFamily="34" charset="0"/>
                <a:ea typeface="Arial" pitchFamily="34" charset="-122"/>
                <a:cs typeface="Arial" pitchFamily="34" charset="-120"/>
              </a:rPr>
              <a:t>Use AI — understand it</a:t>
            </a:r>
            <a:endParaRPr lang="en-US" sz="1400" dirty="0"/>
          </a:p>
        </p:txBody>
      </p:sp>
      <p:sp>
        <p:nvSpPr>
          <p:cNvPr id="27" name="Text 25"/>
          <p:cNvSpPr txBox="1"/>
          <p:nvPr/>
        </p:nvSpPr>
        <p:spPr>
          <a:xfrm>
            <a:off x="3584448" y="5394960"/>
            <a:ext cx="2231136" cy="548640"/>
          </a:xfrm>
          <a:prstGeom prst="rect">
            <a:avLst/>
          </a:prstGeom>
          <a:noFill/>
          <a:ln/>
        </p:spPr>
        <p:txBody>
          <a:bodyPr wrap="square" lIns="0" tIns="0" rIns="0" bIns="0" rtlCol="0" anchor="ctr"/>
          <a:lstStyle/>
          <a:p>
            <a:pPr indent="0" marL="0">
              <a:lnSpc>
                <a:spcPts val="1400"/>
              </a:lnSpc>
              <a:buNone/>
            </a:pPr>
            <a:r>
              <a:rPr lang="en-US" sz="1100" dirty="0">
                <a:solidFill>
                  <a:srgbClr val="5A6B7C"/>
                </a:solidFill>
                <a:latin typeface="Arial" pitchFamily="34" charset="0"/>
                <a:ea typeface="Arial" pitchFamily="34" charset="-122"/>
                <a:cs typeface="Arial" pitchFamily="34" charset="-120"/>
              </a:rPr>
              <a:t>Speed is great. Blind copying isn't.</a:t>
            </a:r>
            <a:endParaRPr lang="en-US" sz="1100" dirty="0"/>
          </a:p>
        </p:txBody>
      </p:sp>
      <p:sp>
        <p:nvSpPr>
          <p:cNvPr id="28" name="Shape 26"/>
          <p:cNvSpPr/>
          <p:nvPr/>
        </p:nvSpPr>
        <p:spPr>
          <a:xfrm>
            <a:off x="6263640" y="4023360"/>
            <a:ext cx="2633472" cy="1965960"/>
          </a:xfrm>
          <a:prstGeom prst="roundRect">
            <a:avLst>
              <a:gd name="adj" fmla="val 5581"/>
            </a:avLst>
          </a:prstGeom>
          <a:solidFill>
            <a:srgbClr val="F1F6FB"/>
          </a:solidFill>
          <a:ln/>
        </p:spPr>
      </p:sp>
      <p:sp>
        <p:nvSpPr>
          <p:cNvPr id="29" name="Text 27"/>
          <p:cNvSpPr txBox="1"/>
          <p:nvPr/>
        </p:nvSpPr>
        <p:spPr>
          <a:xfrm>
            <a:off x="6464808" y="4187952"/>
            <a:ext cx="914400" cy="502920"/>
          </a:xfrm>
          <a:prstGeom prst="rect">
            <a:avLst/>
          </a:prstGeom>
          <a:noFill/>
          <a:ln/>
        </p:spPr>
        <p:txBody>
          <a:bodyPr wrap="square" lIns="0" tIns="0" rIns="0" bIns="0" rtlCol="0" anchor="ctr"/>
          <a:lstStyle/>
          <a:p>
            <a:pPr indent="0" marL="0">
              <a:buNone/>
            </a:pPr>
            <a:r>
              <a:rPr lang="en-US" sz="2800" b="1" dirty="0">
                <a:solidFill>
                  <a:srgbClr val="0468D7"/>
                </a:solidFill>
                <a:latin typeface="Arial" pitchFamily="34" charset="0"/>
                <a:ea typeface="Arial" pitchFamily="34" charset="-122"/>
                <a:cs typeface="Arial" pitchFamily="34" charset="-120"/>
              </a:rPr>
              <a:t>7</a:t>
            </a:r>
            <a:endParaRPr lang="en-US" sz="2800" dirty="0"/>
          </a:p>
        </p:txBody>
      </p:sp>
      <p:sp>
        <p:nvSpPr>
          <p:cNvPr id="30" name="Text 28"/>
          <p:cNvSpPr txBox="1"/>
          <p:nvPr/>
        </p:nvSpPr>
        <p:spPr>
          <a:xfrm>
            <a:off x="6464808" y="4773168"/>
            <a:ext cx="2231136" cy="640080"/>
          </a:xfrm>
          <a:prstGeom prst="rect">
            <a:avLst/>
          </a:prstGeom>
          <a:noFill/>
          <a:ln/>
        </p:spPr>
        <p:txBody>
          <a:bodyPr wrap="square" lIns="0" tIns="0" rIns="0" bIns="0" rtlCol="0" anchor="ctr"/>
          <a:lstStyle/>
          <a:p>
            <a:pPr indent="0" marL="0">
              <a:lnSpc>
                <a:spcPts val="1700"/>
              </a:lnSpc>
              <a:buNone/>
            </a:pPr>
            <a:r>
              <a:rPr lang="en-US" sz="1400" b="1" dirty="0">
                <a:solidFill>
                  <a:srgbClr val="1A2733"/>
                </a:solidFill>
                <a:latin typeface="Arial" pitchFamily="34" charset="0"/>
                <a:ea typeface="Arial" pitchFamily="34" charset="-122"/>
                <a:cs typeface="Arial" pitchFamily="34" charset="-120"/>
              </a:rPr>
              <a:t>Build your network early</a:t>
            </a:r>
            <a:endParaRPr lang="en-US" sz="1400" dirty="0"/>
          </a:p>
        </p:txBody>
      </p:sp>
      <p:sp>
        <p:nvSpPr>
          <p:cNvPr id="31" name="Text 29"/>
          <p:cNvSpPr txBox="1"/>
          <p:nvPr/>
        </p:nvSpPr>
        <p:spPr>
          <a:xfrm>
            <a:off x="6464808" y="5394960"/>
            <a:ext cx="2231136" cy="548640"/>
          </a:xfrm>
          <a:prstGeom prst="rect">
            <a:avLst/>
          </a:prstGeom>
          <a:noFill/>
          <a:ln/>
        </p:spPr>
        <p:txBody>
          <a:bodyPr wrap="square" lIns="0" tIns="0" rIns="0" bIns="0" rtlCol="0" anchor="ctr"/>
          <a:lstStyle/>
          <a:p>
            <a:pPr indent="0" marL="0">
              <a:lnSpc>
                <a:spcPts val="1400"/>
              </a:lnSpc>
              <a:buNone/>
            </a:pPr>
            <a:r>
              <a:rPr lang="en-US" sz="1100" dirty="0">
                <a:solidFill>
                  <a:srgbClr val="5A6B7C"/>
                </a:solidFill>
                <a:latin typeface="Arial" pitchFamily="34" charset="0"/>
                <a:ea typeface="Arial" pitchFamily="34" charset="-122"/>
                <a:cs typeface="Arial" pitchFamily="34" charset="-120"/>
              </a:rPr>
              <a:t>Meet people before you need a job.</a:t>
            </a:r>
            <a:endParaRPr lang="en-US" sz="1100" dirty="0"/>
          </a:p>
        </p:txBody>
      </p:sp>
      <p:sp>
        <p:nvSpPr>
          <p:cNvPr id="32" name="Shape 30"/>
          <p:cNvSpPr/>
          <p:nvPr/>
        </p:nvSpPr>
        <p:spPr>
          <a:xfrm>
            <a:off x="9144000" y="4023360"/>
            <a:ext cx="2633472" cy="1965960"/>
          </a:xfrm>
          <a:prstGeom prst="roundRect">
            <a:avLst>
              <a:gd name="adj" fmla="val 5581"/>
            </a:avLst>
          </a:prstGeom>
          <a:solidFill>
            <a:srgbClr val="F1F6FB"/>
          </a:solidFill>
          <a:ln/>
        </p:spPr>
      </p:sp>
      <p:sp>
        <p:nvSpPr>
          <p:cNvPr id="33" name="Text 31"/>
          <p:cNvSpPr txBox="1"/>
          <p:nvPr/>
        </p:nvSpPr>
        <p:spPr>
          <a:xfrm>
            <a:off x="9345168" y="4187952"/>
            <a:ext cx="914400" cy="502920"/>
          </a:xfrm>
          <a:prstGeom prst="rect">
            <a:avLst/>
          </a:prstGeom>
          <a:noFill/>
          <a:ln/>
        </p:spPr>
        <p:txBody>
          <a:bodyPr wrap="square" lIns="0" tIns="0" rIns="0" bIns="0" rtlCol="0" anchor="ctr"/>
          <a:lstStyle/>
          <a:p>
            <a:pPr indent="0" marL="0">
              <a:buNone/>
            </a:pPr>
            <a:r>
              <a:rPr lang="en-US" sz="2800" b="1" dirty="0">
                <a:solidFill>
                  <a:srgbClr val="0468D7"/>
                </a:solidFill>
                <a:latin typeface="Arial" pitchFamily="34" charset="0"/>
                <a:ea typeface="Arial" pitchFamily="34" charset="-122"/>
                <a:cs typeface="Arial" pitchFamily="34" charset="-120"/>
              </a:rPr>
              <a:t>8</a:t>
            </a:r>
            <a:endParaRPr lang="en-US" sz="2800" dirty="0"/>
          </a:p>
        </p:txBody>
      </p:sp>
      <p:sp>
        <p:nvSpPr>
          <p:cNvPr id="34" name="Text 32"/>
          <p:cNvSpPr txBox="1"/>
          <p:nvPr/>
        </p:nvSpPr>
        <p:spPr>
          <a:xfrm>
            <a:off x="9345168" y="4773168"/>
            <a:ext cx="2231136" cy="640080"/>
          </a:xfrm>
          <a:prstGeom prst="rect">
            <a:avLst/>
          </a:prstGeom>
          <a:noFill/>
          <a:ln/>
        </p:spPr>
        <p:txBody>
          <a:bodyPr wrap="square" lIns="0" tIns="0" rIns="0" bIns="0" rtlCol="0" anchor="ctr"/>
          <a:lstStyle/>
          <a:p>
            <a:pPr indent="0" marL="0">
              <a:lnSpc>
                <a:spcPts val="1700"/>
              </a:lnSpc>
              <a:buNone/>
            </a:pPr>
            <a:r>
              <a:rPr lang="en-US" sz="1400" b="1" dirty="0">
                <a:solidFill>
                  <a:srgbClr val="1A2733"/>
                </a:solidFill>
                <a:latin typeface="Arial" pitchFamily="34" charset="0"/>
                <a:ea typeface="Arial" pitchFamily="34" charset="-122"/>
                <a:cs typeface="Arial" pitchFamily="34" charset="-120"/>
              </a:rPr>
              <a:t>Don't wait to feel ready</a:t>
            </a:r>
            <a:endParaRPr lang="en-US" sz="1400" dirty="0"/>
          </a:p>
        </p:txBody>
      </p:sp>
      <p:sp>
        <p:nvSpPr>
          <p:cNvPr id="35" name="Text 33"/>
          <p:cNvSpPr txBox="1"/>
          <p:nvPr/>
        </p:nvSpPr>
        <p:spPr>
          <a:xfrm>
            <a:off x="9345168" y="5394960"/>
            <a:ext cx="2231136" cy="548640"/>
          </a:xfrm>
          <a:prstGeom prst="rect">
            <a:avLst/>
          </a:prstGeom>
          <a:noFill/>
          <a:ln/>
        </p:spPr>
        <p:txBody>
          <a:bodyPr wrap="square" lIns="0" tIns="0" rIns="0" bIns="0" rtlCol="0" anchor="ctr"/>
          <a:lstStyle/>
          <a:p>
            <a:pPr indent="0" marL="0">
              <a:lnSpc>
                <a:spcPts val="1400"/>
              </a:lnSpc>
              <a:buNone/>
            </a:pPr>
            <a:r>
              <a:rPr lang="en-US" sz="1100" dirty="0">
                <a:solidFill>
                  <a:srgbClr val="5A6B7C"/>
                </a:solidFill>
                <a:latin typeface="Arial" pitchFamily="34" charset="0"/>
                <a:ea typeface="Arial" pitchFamily="34" charset="-122"/>
                <a:cs typeface="Arial" pitchFamily="34" charset="-120"/>
              </a:rPr>
              <a:t>You almost never will. Start anyway.</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B1E33"/>
        </a:solidFill>
      </p:bgPr>
    </p:bg>
    <p:spTree>
      <p:nvGrpSpPr>
        <p:cNvPr id="1" name=""/>
        <p:cNvGrpSpPr/>
        <p:nvPr/>
      </p:nvGrpSpPr>
      <p:grpSpPr>
        <a:xfrm>
          <a:off x="0" y="0"/>
          <a:ext cx="0" cy="0"/>
          <a:chOff x="0" y="0"/>
          <a:chExt cx="0" cy="0"/>
        </a:xfrm>
      </p:grpSpPr>
      <p:sp>
        <p:nvSpPr>
          <p:cNvPr id="2" name="Text 0"/>
          <p:cNvSpPr txBox="1"/>
          <p:nvPr/>
        </p:nvSpPr>
        <p:spPr>
          <a:xfrm>
            <a:off x="822960" y="640080"/>
            <a:ext cx="8229600" cy="365760"/>
          </a:xfrm>
          <a:prstGeom prst="rect">
            <a:avLst/>
          </a:prstGeom>
          <a:noFill/>
          <a:ln/>
        </p:spPr>
        <p:txBody>
          <a:bodyPr wrap="square" lIns="0" tIns="0" rIns="0" bIns="0" rtlCol="0" anchor="ctr"/>
          <a:lstStyle/>
          <a:p>
            <a:pPr indent="0" marL="0">
              <a:buNone/>
            </a:pPr>
            <a:r>
              <a:rPr lang="en-US" sz="1300" b="1" spc="500" kern="0" dirty="0">
                <a:solidFill>
                  <a:srgbClr val="47C1FF"/>
                </a:solidFill>
                <a:latin typeface="Arial" pitchFamily="34" charset="0"/>
                <a:ea typeface="Arial" pitchFamily="34" charset="-122"/>
                <a:cs typeface="Arial" pitchFamily="34" charset="-120"/>
              </a:rPr>
              <a:t>YOUR CHALLENGE</a:t>
            </a:r>
            <a:endParaRPr lang="en-US" sz="1300" dirty="0"/>
          </a:p>
        </p:txBody>
      </p:sp>
      <p:sp>
        <p:nvSpPr>
          <p:cNvPr id="3" name="Text 1"/>
          <p:cNvSpPr txBox="1"/>
          <p:nvPr/>
        </p:nvSpPr>
        <p:spPr>
          <a:xfrm>
            <a:off x="548640" y="1371600"/>
            <a:ext cx="4206240" cy="2377440"/>
          </a:xfrm>
          <a:prstGeom prst="rect">
            <a:avLst/>
          </a:prstGeom>
          <a:noFill/>
          <a:ln/>
        </p:spPr>
        <p:txBody>
          <a:bodyPr wrap="square" lIns="0" tIns="0" rIns="0" bIns="0" rtlCol="0" anchor="ctr"/>
          <a:lstStyle/>
          <a:p>
            <a:pPr algn="ctr" indent="0" marL="0">
              <a:buNone/>
            </a:pPr>
            <a:r>
              <a:rPr lang="en-US" sz="17000" b="1" dirty="0">
                <a:solidFill>
                  <a:srgbClr val="47C1FF"/>
                </a:solidFill>
                <a:latin typeface="Arial" pitchFamily="34" charset="0"/>
                <a:ea typeface="Arial" pitchFamily="34" charset="-122"/>
                <a:cs typeface="Arial" pitchFamily="34" charset="-120"/>
              </a:rPr>
              <a:t>30</a:t>
            </a:r>
            <a:endParaRPr lang="en-US" sz="17000" dirty="0"/>
          </a:p>
        </p:txBody>
      </p:sp>
      <p:sp>
        <p:nvSpPr>
          <p:cNvPr id="4" name="Text 2"/>
          <p:cNvSpPr txBox="1"/>
          <p:nvPr/>
        </p:nvSpPr>
        <p:spPr>
          <a:xfrm>
            <a:off x="548640" y="3794760"/>
            <a:ext cx="4206240" cy="640080"/>
          </a:xfrm>
          <a:prstGeom prst="rect">
            <a:avLst/>
          </a:prstGeom>
          <a:noFill/>
          <a:ln/>
        </p:spPr>
        <p:txBody>
          <a:bodyPr wrap="square" lIns="0" tIns="0" rIns="0" bIns="0" rtlCol="0" anchor="ctr"/>
          <a:lstStyle/>
          <a:p>
            <a:pPr algn="ctr" indent="0" marL="0">
              <a:buNone/>
            </a:pPr>
            <a:r>
              <a:rPr lang="en-US" sz="4000" b="1" spc="800" kern="0" dirty="0">
                <a:solidFill>
                  <a:srgbClr val="FFFFFF"/>
                </a:solidFill>
                <a:latin typeface="Arial" pitchFamily="34" charset="0"/>
                <a:ea typeface="Arial" pitchFamily="34" charset="-122"/>
                <a:cs typeface="Arial" pitchFamily="34" charset="-120"/>
              </a:rPr>
              <a:t>DAYS</a:t>
            </a:r>
            <a:endParaRPr lang="en-US" sz="4000" dirty="0"/>
          </a:p>
        </p:txBody>
      </p:sp>
      <p:sp>
        <p:nvSpPr>
          <p:cNvPr id="5" name="Text 3"/>
          <p:cNvSpPr txBox="1"/>
          <p:nvPr/>
        </p:nvSpPr>
        <p:spPr>
          <a:xfrm>
            <a:off x="548640" y="4709160"/>
            <a:ext cx="4206240" cy="822960"/>
          </a:xfrm>
          <a:prstGeom prst="rect">
            <a:avLst/>
          </a:prstGeom>
          <a:noFill/>
          <a:ln/>
        </p:spPr>
        <p:txBody>
          <a:bodyPr wrap="square" lIns="0" tIns="0" rIns="0" bIns="0" rtlCol="0" anchor="ctr"/>
          <a:lstStyle/>
          <a:p>
            <a:pPr algn="ctr" indent="0" marL="0">
              <a:lnSpc>
                <a:spcPts val="2200"/>
              </a:lnSpc>
              <a:buNone/>
            </a:pPr>
            <a:r>
              <a:rPr lang="en-US" sz="1600" i="1" dirty="0">
                <a:solidFill>
                  <a:srgbClr val="9FB3C8"/>
                </a:solidFill>
                <a:latin typeface="Arial" pitchFamily="34" charset="0"/>
                <a:ea typeface="Arial" pitchFamily="34" charset="-122"/>
                <a:cs typeface="Arial" pitchFamily="34" charset="-120"/>
              </a:rPr>
              <a:t>Not a job. Not expertise.</a:t>
            </a:r>
            <a:endParaRPr lang="en-US" sz="1600" dirty="0"/>
          </a:p>
          <a:p>
            <a:pPr algn="ctr" indent="0" marL="0">
              <a:lnSpc>
                <a:spcPts val="2200"/>
              </a:lnSpc>
              <a:buNone/>
            </a:pPr>
            <a:r>
              <a:rPr lang="en-US" sz="1600" i="1" dirty="0">
                <a:solidFill>
                  <a:srgbClr val="9FB3C8"/>
                </a:solidFill>
                <a:latin typeface="Arial" pitchFamily="34" charset="0"/>
                <a:ea typeface="Arial" pitchFamily="34" charset="-122"/>
                <a:cs typeface="Arial" pitchFamily="34" charset="-120"/>
              </a:rPr>
              <a:t>Momentum.</a:t>
            </a:r>
            <a:endParaRPr lang="en-US" sz="1600" dirty="0"/>
          </a:p>
        </p:txBody>
      </p:sp>
      <p:sp>
        <p:nvSpPr>
          <p:cNvPr id="6" name="Shape 4"/>
          <p:cNvSpPr/>
          <p:nvPr/>
        </p:nvSpPr>
        <p:spPr>
          <a:xfrm>
            <a:off x="5303520" y="1325880"/>
            <a:ext cx="6309360" cy="786384"/>
          </a:xfrm>
          <a:prstGeom prst="roundRect">
            <a:avLst>
              <a:gd name="adj" fmla="val 13953"/>
            </a:avLst>
          </a:prstGeom>
          <a:solidFill>
            <a:srgbClr val="13304F"/>
          </a:solidFill>
          <a:ln/>
        </p:spPr>
      </p:sp>
      <p:sp>
        <p:nvSpPr>
          <p:cNvPr id="7" name="Shape 5"/>
          <p:cNvSpPr/>
          <p:nvPr/>
        </p:nvSpPr>
        <p:spPr>
          <a:xfrm>
            <a:off x="5541264" y="1453896"/>
            <a:ext cx="530352" cy="530352"/>
          </a:xfrm>
          <a:prstGeom prst="ellipse">
            <a:avLst/>
          </a:prstGeom>
          <a:solidFill>
            <a:srgbClr val="0468D7"/>
          </a:solidFill>
          <a:ln/>
        </p:spPr>
      </p:sp>
      <p:pic>
        <p:nvPicPr>
          <p:cNvPr id="8" name="Image 0" descr="preencoded.png">    </p:cNvPr>
          <p:cNvPicPr>
            <a:picLocks noChangeAspect="1"/>
          </p:cNvPicPr>
          <p:nvPr/>
        </p:nvPicPr>
        <p:blipFill>
          <a:blip r:embed="rId1"/>
          <a:stretch>
            <a:fillRect/>
          </a:stretch>
        </p:blipFill>
        <p:spPr>
          <a:xfrm>
            <a:off x="5668548" y="1581180"/>
            <a:ext cx="275783" cy="275783"/>
          </a:xfrm>
          <a:prstGeom prst="rect">
            <a:avLst/>
          </a:prstGeom>
        </p:spPr>
      </p:pic>
      <p:sp>
        <p:nvSpPr>
          <p:cNvPr id="9" name="Text 6"/>
          <p:cNvSpPr txBox="1"/>
          <p:nvPr/>
        </p:nvSpPr>
        <p:spPr>
          <a:xfrm>
            <a:off x="6217920" y="1325880"/>
            <a:ext cx="5257800" cy="786384"/>
          </a:xfrm>
          <a:prstGeom prst="rect">
            <a:avLst/>
          </a:prstGeom>
          <a:noFill/>
          <a:ln/>
        </p:spPr>
        <p:txBody>
          <a:bodyPr wrap="square" lIns="0" tIns="0" rIns="0" bIns="0" rtlCol="0" anchor="ctr"/>
          <a:lstStyle/>
          <a:p>
            <a:pPr indent="0" marL="0">
              <a:buNone/>
            </a:pPr>
            <a:r>
              <a:rPr lang="en-US" sz="2400" b="1" dirty="0">
                <a:solidFill>
                  <a:srgbClr val="47C1FF"/>
                </a:solidFill>
                <a:latin typeface="Arial" pitchFamily="34" charset="0"/>
                <a:ea typeface="Arial" pitchFamily="34" charset="-122"/>
                <a:cs typeface="Arial" pitchFamily="34" charset="-120"/>
              </a:rPr>
              <a:t>1  </a:t>
            </a:r>
            <a:pPr indent="0" marL="0">
              <a:buNone/>
            </a:pPr>
            <a:r>
              <a:rPr lang="en-US" sz="1550" b="1" dirty="0">
                <a:solidFill>
                  <a:srgbClr val="FFFFFF"/>
                </a:solidFill>
                <a:latin typeface="Arial" pitchFamily="34" charset="0"/>
                <a:ea typeface="Arial" pitchFamily="34" charset="-122"/>
                <a:cs typeface="Arial" pitchFamily="34" charset="-120"/>
              </a:rPr>
              <a:t>project — built and finished</a:t>
            </a:r>
            <a:endParaRPr lang="en-US" sz="2400" dirty="0"/>
          </a:p>
        </p:txBody>
      </p:sp>
      <p:sp>
        <p:nvSpPr>
          <p:cNvPr id="10" name="Shape 7"/>
          <p:cNvSpPr/>
          <p:nvPr/>
        </p:nvSpPr>
        <p:spPr>
          <a:xfrm>
            <a:off x="5303520" y="2276856"/>
            <a:ext cx="6309360" cy="786384"/>
          </a:xfrm>
          <a:prstGeom prst="roundRect">
            <a:avLst>
              <a:gd name="adj" fmla="val 13953"/>
            </a:avLst>
          </a:prstGeom>
          <a:solidFill>
            <a:srgbClr val="13304F"/>
          </a:solidFill>
          <a:ln/>
        </p:spPr>
      </p:sp>
      <p:sp>
        <p:nvSpPr>
          <p:cNvPr id="11" name="Shape 8"/>
          <p:cNvSpPr/>
          <p:nvPr/>
        </p:nvSpPr>
        <p:spPr>
          <a:xfrm>
            <a:off x="5541264" y="2404872"/>
            <a:ext cx="530352" cy="530352"/>
          </a:xfrm>
          <a:prstGeom prst="ellipse">
            <a:avLst/>
          </a:prstGeom>
          <a:solidFill>
            <a:srgbClr val="0468D7"/>
          </a:solidFill>
          <a:ln/>
        </p:spPr>
      </p:sp>
      <p:pic>
        <p:nvPicPr>
          <p:cNvPr id="12" name="Image 1" descr="preencoded.png">    </p:cNvPr>
          <p:cNvPicPr>
            <a:picLocks noChangeAspect="1"/>
          </p:cNvPicPr>
          <p:nvPr/>
        </p:nvPicPr>
        <p:blipFill>
          <a:blip r:embed="rId2"/>
          <a:stretch>
            <a:fillRect/>
          </a:stretch>
        </p:blipFill>
        <p:spPr>
          <a:xfrm>
            <a:off x="5668548" y="2532156"/>
            <a:ext cx="275783" cy="275783"/>
          </a:xfrm>
          <a:prstGeom prst="rect">
            <a:avLst/>
          </a:prstGeom>
        </p:spPr>
      </p:pic>
      <p:sp>
        <p:nvSpPr>
          <p:cNvPr id="13" name="Text 9"/>
          <p:cNvSpPr txBox="1"/>
          <p:nvPr/>
        </p:nvSpPr>
        <p:spPr>
          <a:xfrm>
            <a:off x="6217920" y="2276856"/>
            <a:ext cx="5257800" cy="786384"/>
          </a:xfrm>
          <a:prstGeom prst="rect">
            <a:avLst/>
          </a:prstGeom>
          <a:noFill/>
          <a:ln/>
        </p:spPr>
        <p:txBody>
          <a:bodyPr wrap="square" lIns="0" tIns="0" rIns="0" bIns="0" rtlCol="0" anchor="ctr"/>
          <a:lstStyle/>
          <a:p>
            <a:pPr indent="0" marL="0">
              <a:buNone/>
            </a:pPr>
            <a:r>
              <a:rPr lang="en-US" sz="2400" b="1" dirty="0">
                <a:solidFill>
                  <a:srgbClr val="47C1FF"/>
                </a:solidFill>
                <a:latin typeface="Arial" pitchFamily="34" charset="0"/>
                <a:ea typeface="Arial" pitchFamily="34" charset="-122"/>
                <a:cs typeface="Arial" pitchFamily="34" charset="-120"/>
              </a:rPr>
              <a:t>1  </a:t>
            </a:r>
            <a:pPr indent="0" marL="0">
              <a:buNone/>
            </a:pPr>
            <a:r>
              <a:rPr lang="en-US" sz="1550" b="1" dirty="0">
                <a:solidFill>
                  <a:srgbClr val="FFFFFF"/>
                </a:solidFill>
                <a:latin typeface="Arial" pitchFamily="34" charset="0"/>
                <a:ea typeface="Arial" pitchFamily="34" charset="-122"/>
                <a:cs typeface="Arial" pitchFamily="34" charset="-120"/>
              </a:rPr>
              <a:t>GitHub repository — public</a:t>
            </a:r>
            <a:endParaRPr lang="en-US" sz="2400" dirty="0"/>
          </a:p>
        </p:txBody>
      </p:sp>
      <p:sp>
        <p:nvSpPr>
          <p:cNvPr id="14" name="Shape 10"/>
          <p:cNvSpPr/>
          <p:nvPr/>
        </p:nvSpPr>
        <p:spPr>
          <a:xfrm>
            <a:off x="5303520" y="3227832"/>
            <a:ext cx="6309360" cy="786384"/>
          </a:xfrm>
          <a:prstGeom prst="roundRect">
            <a:avLst>
              <a:gd name="adj" fmla="val 13953"/>
            </a:avLst>
          </a:prstGeom>
          <a:solidFill>
            <a:srgbClr val="13304F"/>
          </a:solidFill>
          <a:ln/>
        </p:spPr>
      </p:sp>
      <p:sp>
        <p:nvSpPr>
          <p:cNvPr id="15" name="Shape 11"/>
          <p:cNvSpPr/>
          <p:nvPr/>
        </p:nvSpPr>
        <p:spPr>
          <a:xfrm>
            <a:off x="5541264" y="3355848"/>
            <a:ext cx="530352" cy="530352"/>
          </a:xfrm>
          <a:prstGeom prst="ellipse">
            <a:avLst/>
          </a:prstGeom>
          <a:solidFill>
            <a:srgbClr val="0468D7"/>
          </a:solidFill>
          <a:ln/>
        </p:spPr>
      </p:sp>
      <p:pic>
        <p:nvPicPr>
          <p:cNvPr id="16" name="Image 2" descr="preencoded.png">    </p:cNvPr>
          <p:cNvPicPr>
            <a:picLocks noChangeAspect="1"/>
          </p:cNvPicPr>
          <p:nvPr/>
        </p:nvPicPr>
        <p:blipFill>
          <a:blip r:embed="rId3"/>
          <a:stretch>
            <a:fillRect/>
          </a:stretch>
        </p:blipFill>
        <p:spPr>
          <a:xfrm>
            <a:off x="5668548" y="3483132"/>
            <a:ext cx="275783" cy="275783"/>
          </a:xfrm>
          <a:prstGeom prst="rect">
            <a:avLst/>
          </a:prstGeom>
        </p:spPr>
      </p:pic>
      <p:sp>
        <p:nvSpPr>
          <p:cNvPr id="17" name="Text 12"/>
          <p:cNvSpPr txBox="1"/>
          <p:nvPr/>
        </p:nvSpPr>
        <p:spPr>
          <a:xfrm>
            <a:off x="6217920" y="3227832"/>
            <a:ext cx="5257800" cy="786384"/>
          </a:xfrm>
          <a:prstGeom prst="rect">
            <a:avLst/>
          </a:prstGeom>
          <a:noFill/>
          <a:ln/>
        </p:spPr>
        <p:txBody>
          <a:bodyPr wrap="square" lIns="0" tIns="0" rIns="0" bIns="0" rtlCol="0" anchor="ctr"/>
          <a:lstStyle/>
          <a:p>
            <a:pPr indent="0" marL="0">
              <a:buNone/>
            </a:pPr>
            <a:r>
              <a:rPr lang="en-US" sz="2400" b="1" dirty="0">
                <a:solidFill>
                  <a:srgbClr val="47C1FF"/>
                </a:solidFill>
                <a:latin typeface="Arial" pitchFamily="34" charset="0"/>
                <a:ea typeface="Arial" pitchFamily="34" charset="-122"/>
                <a:cs typeface="Arial" pitchFamily="34" charset="-120"/>
              </a:rPr>
              <a:t>5  </a:t>
            </a:r>
            <a:pPr indent="0" marL="0">
              <a:buNone/>
            </a:pPr>
            <a:r>
              <a:rPr lang="en-US" sz="1550" b="1" dirty="0">
                <a:solidFill>
                  <a:srgbClr val="FFFFFF"/>
                </a:solidFill>
                <a:latin typeface="Arial" pitchFamily="34" charset="0"/>
                <a:ea typeface="Arial" pitchFamily="34" charset="-122"/>
                <a:cs typeface="Arial" pitchFamily="34" charset="-120"/>
              </a:rPr>
              <a:t>developer connections</a:t>
            </a:r>
            <a:endParaRPr lang="en-US" sz="2400" dirty="0"/>
          </a:p>
        </p:txBody>
      </p:sp>
      <p:sp>
        <p:nvSpPr>
          <p:cNvPr id="18" name="Shape 13"/>
          <p:cNvSpPr/>
          <p:nvPr/>
        </p:nvSpPr>
        <p:spPr>
          <a:xfrm>
            <a:off x="5303520" y="4178808"/>
            <a:ext cx="6309360" cy="786384"/>
          </a:xfrm>
          <a:prstGeom prst="roundRect">
            <a:avLst>
              <a:gd name="adj" fmla="val 13953"/>
            </a:avLst>
          </a:prstGeom>
          <a:solidFill>
            <a:srgbClr val="13304F"/>
          </a:solidFill>
          <a:ln/>
        </p:spPr>
      </p:sp>
      <p:sp>
        <p:nvSpPr>
          <p:cNvPr id="19" name="Shape 14"/>
          <p:cNvSpPr/>
          <p:nvPr/>
        </p:nvSpPr>
        <p:spPr>
          <a:xfrm>
            <a:off x="5541264" y="4306824"/>
            <a:ext cx="530352" cy="530352"/>
          </a:xfrm>
          <a:prstGeom prst="ellipse">
            <a:avLst/>
          </a:prstGeom>
          <a:solidFill>
            <a:srgbClr val="0468D7"/>
          </a:solidFill>
          <a:ln/>
        </p:spPr>
      </p:sp>
      <p:pic>
        <p:nvPicPr>
          <p:cNvPr id="20" name="Image 3" descr="preencoded.png">    </p:cNvPr>
          <p:cNvPicPr>
            <a:picLocks noChangeAspect="1"/>
          </p:cNvPicPr>
          <p:nvPr/>
        </p:nvPicPr>
        <p:blipFill>
          <a:blip r:embed="rId4"/>
          <a:stretch>
            <a:fillRect/>
          </a:stretch>
        </p:blipFill>
        <p:spPr>
          <a:xfrm>
            <a:off x="5668548" y="4434108"/>
            <a:ext cx="275783" cy="275783"/>
          </a:xfrm>
          <a:prstGeom prst="rect">
            <a:avLst/>
          </a:prstGeom>
        </p:spPr>
      </p:pic>
      <p:sp>
        <p:nvSpPr>
          <p:cNvPr id="21" name="Text 15"/>
          <p:cNvSpPr txBox="1"/>
          <p:nvPr/>
        </p:nvSpPr>
        <p:spPr>
          <a:xfrm>
            <a:off x="6217920" y="4178808"/>
            <a:ext cx="5257800" cy="786384"/>
          </a:xfrm>
          <a:prstGeom prst="rect">
            <a:avLst/>
          </a:prstGeom>
          <a:noFill/>
          <a:ln/>
        </p:spPr>
        <p:txBody>
          <a:bodyPr wrap="square" lIns="0" tIns="0" rIns="0" bIns="0" rtlCol="0" anchor="ctr"/>
          <a:lstStyle/>
          <a:p>
            <a:pPr indent="0" marL="0">
              <a:buNone/>
            </a:pPr>
            <a:r>
              <a:rPr lang="en-US" sz="2400" b="1" dirty="0">
                <a:solidFill>
                  <a:srgbClr val="47C1FF"/>
                </a:solidFill>
                <a:latin typeface="Arial" pitchFamily="34" charset="0"/>
                <a:ea typeface="Arial" pitchFamily="34" charset="-122"/>
                <a:cs typeface="Arial" pitchFamily="34" charset="-120"/>
              </a:rPr>
              <a:t>1  </a:t>
            </a:r>
            <a:pPr indent="0" marL="0">
              <a:buNone/>
            </a:pPr>
            <a:r>
              <a:rPr lang="en-US" sz="1550" b="1" dirty="0">
                <a:solidFill>
                  <a:srgbClr val="FFFFFF"/>
                </a:solidFill>
                <a:latin typeface="Arial" pitchFamily="34" charset="0"/>
                <a:ea typeface="Arial" pitchFamily="34" charset="-122"/>
                <a:cs typeface="Arial" pitchFamily="34" charset="-120"/>
              </a:rPr>
              <a:t>community event attended</a:t>
            </a:r>
            <a:endParaRPr lang="en-US" sz="2400" dirty="0"/>
          </a:p>
        </p:txBody>
      </p:sp>
      <p:sp>
        <p:nvSpPr>
          <p:cNvPr id="22" name="Shape 16"/>
          <p:cNvSpPr/>
          <p:nvPr/>
        </p:nvSpPr>
        <p:spPr>
          <a:xfrm>
            <a:off x="5303520" y="5129784"/>
            <a:ext cx="6309360" cy="786384"/>
          </a:xfrm>
          <a:prstGeom prst="roundRect">
            <a:avLst>
              <a:gd name="adj" fmla="val 13953"/>
            </a:avLst>
          </a:prstGeom>
          <a:solidFill>
            <a:srgbClr val="13304F"/>
          </a:solidFill>
          <a:ln/>
        </p:spPr>
      </p:sp>
      <p:sp>
        <p:nvSpPr>
          <p:cNvPr id="23" name="Shape 17"/>
          <p:cNvSpPr/>
          <p:nvPr/>
        </p:nvSpPr>
        <p:spPr>
          <a:xfrm>
            <a:off x="5541264" y="5257800"/>
            <a:ext cx="530352" cy="530352"/>
          </a:xfrm>
          <a:prstGeom prst="ellipse">
            <a:avLst/>
          </a:prstGeom>
          <a:solidFill>
            <a:srgbClr val="0468D7"/>
          </a:solidFill>
          <a:ln/>
        </p:spPr>
      </p:sp>
      <p:pic>
        <p:nvPicPr>
          <p:cNvPr id="24" name="Image 4" descr="preencoded.png">    </p:cNvPr>
          <p:cNvPicPr>
            <a:picLocks noChangeAspect="1"/>
          </p:cNvPicPr>
          <p:nvPr/>
        </p:nvPicPr>
        <p:blipFill>
          <a:blip r:embed="rId5"/>
          <a:stretch>
            <a:fillRect/>
          </a:stretch>
        </p:blipFill>
        <p:spPr>
          <a:xfrm>
            <a:off x="5668548" y="5385084"/>
            <a:ext cx="275783" cy="275783"/>
          </a:xfrm>
          <a:prstGeom prst="rect">
            <a:avLst/>
          </a:prstGeom>
        </p:spPr>
      </p:pic>
      <p:sp>
        <p:nvSpPr>
          <p:cNvPr id="25" name="Text 18"/>
          <p:cNvSpPr txBox="1"/>
          <p:nvPr/>
        </p:nvSpPr>
        <p:spPr>
          <a:xfrm>
            <a:off x="6217920" y="5129784"/>
            <a:ext cx="5257800" cy="786384"/>
          </a:xfrm>
          <a:prstGeom prst="rect">
            <a:avLst/>
          </a:prstGeom>
          <a:noFill/>
          <a:ln/>
        </p:spPr>
        <p:txBody>
          <a:bodyPr wrap="square" lIns="0" tIns="0" rIns="0" bIns="0" rtlCol="0" anchor="ctr"/>
          <a:lstStyle/>
          <a:p>
            <a:pPr indent="0" marL="0">
              <a:buNone/>
            </a:pPr>
            <a:r>
              <a:rPr lang="en-US" sz="2400" b="1" dirty="0">
                <a:solidFill>
                  <a:srgbClr val="47C1FF"/>
                </a:solidFill>
                <a:latin typeface="Arial" pitchFamily="34" charset="0"/>
                <a:ea typeface="Arial" pitchFamily="34" charset="-122"/>
                <a:cs typeface="Arial" pitchFamily="34" charset="-120"/>
              </a:rPr>
              <a:t>1  </a:t>
            </a:r>
            <a:pPr indent="0" marL="0">
              <a:buNone/>
            </a:pPr>
            <a:r>
              <a:rPr lang="en-US" sz="1550" b="1" dirty="0">
                <a:solidFill>
                  <a:srgbClr val="FFFFFF"/>
                </a:solidFill>
                <a:latin typeface="Arial" pitchFamily="34" charset="0"/>
                <a:ea typeface="Arial" pitchFamily="34" charset="-122"/>
                <a:cs typeface="Arial" pitchFamily="34" charset="-120"/>
              </a:rPr>
              <a:t>thing learned every day</a:t>
            </a:r>
            <a:endParaRPr lang="en-US"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B1E33"/>
        </a:solidFill>
      </p:bgPr>
    </p:bg>
    <p:spTree>
      <p:nvGrpSpPr>
        <p:cNvPr id="1" name=""/>
        <p:cNvGrpSpPr/>
        <p:nvPr/>
      </p:nvGrpSpPr>
      <p:grpSpPr>
        <a:xfrm>
          <a:off x="0" y="0"/>
          <a:ext cx="0" cy="0"/>
          <a:chOff x="0" y="0"/>
          <a:chExt cx="0" cy="0"/>
        </a:xfrm>
      </p:grpSpPr>
      <p:sp>
        <p:nvSpPr>
          <p:cNvPr id="2" name="Text 0"/>
          <p:cNvSpPr txBox="1"/>
          <p:nvPr/>
        </p:nvSpPr>
        <p:spPr>
          <a:xfrm>
            <a:off x="548640" y="1828800"/>
            <a:ext cx="11091672" cy="2468880"/>
          </a:xfrm>
          <a:prstGeom prst="rect">
            <a:avLst/>
          </a:prstGeom>
          <a:noFill/>
          <a:ln/>
        </p:spPr>
        <p:txBody>
          <a:bodyPr wrap="square" lIns="0" tIns="0" rIns="0" bIns="0" rtlCol="0" anchor="ctr"/>
          <a:lstStyle/>
          <a:p>
            <a:pPr algn="ctr" indent="0" marL="0">
              <a:lnSpc>
                <a:spcPts val="8400"/>
              </a:lnSpc>
              <a:buNone/>
            </a:pPr>
            <a:r>
              <a:rPr lang="en-US" sz="7600" b="1" dirty="0">
                <a:solidFill>
                  <a:srgbClr val="FFFFFF"/>
                </a:solidFill>
                <a:latin typeface="Arial" pitchFamily="34" charset="0"/>
                <a:ea typeface="Arial" pitchFamily="34" charset="-122"/>
                <a:cs typeface="Arial" pitchFamily="34" charset="-120"/>
              </a:rPr>
              <a:t>DON'T WAIT</a:t>
            </a:r>
            <a:endParaRPr lang="en-US" sz="7600" dirty="0"/>
          </a:p>
          <a:p>
            <a:pPr algn="ctr" indent="0" marL="0">
              <a:lnSpc>
                <a:spcPts val="8400"/>
              </a:lnSpc>
              <a:buNone/>
            </a:pPr>
            <a:r>
              <a:rPr lang="en-US" sz="7600" b="1" dirty="0">
                <a:solidFill>
                  <a:srgbClr val="47C1FF"/>
                </a:solidFill>
                <a:latin typeface="Arial" pitchFamily="34" charset="0"/>
                <a:ea typeface="Arial" pitchFamily="34" charset="-122"/>
                <a:cs typeface="Arial" pitchFamily="34" charset="-120"/>
              </a:rPr>
              <a:t>TO BE READY.</a:t>
            </a:r>
            <a:endParaRPr lang="en-US" sz="7600" dirty="0"/>
          </a:p>
        </p:txBody>
      </p:sp>
      <p:sp>
        <p:nvSpPr>
          <p:cNvPr id="3" name="Text 1"/>
          <p:cNvSpPr txBox="1"/>
          <p:nvPr/>
        </p:nvSpPr>
        <p:spPr>
          <a:xfrm>
            <a:off x="548640" y="4617720"/>
            <a:ext cx="11091672" cy="502920"/>
          </a:xfrm>
          <a:prstGeom prst="rect">
            <a:avLst/>
          </a:prstGeom>
          <a:noFill/>
          <a:ln/>
        </p:spPr>
        <p:txBody>
          <a:bodyPr wrap="square" lIns="0" tIns="0" rIns="0" bIns="0" rtlCol="0" anchor="ctr"/>
          <a:lstStyle/>
          <a:p>
            <a:pPr algn="ctr" indent="0" marL="0">
              <a:buNone/>
            </a:pPr>
            <a:r>
              <a:rPr lang="en-US" sz="2100" b="1" spc="200" kern="0" dirty="0">
                <a:solidFill>
                  <a:srgbClr val="9FB3C8"/>
                </a:solidFill>
                <a:latin typeface="Arial" pitchFamily="34" charset="0"/>
                <a:ea typeface="Arial" pitchFamily="34" charset="-122"/>
                <a:cs typeface="Arial" pitchFamily="34" charset="-120"/>
              </a:rPr>
              <a:t>Start.  Build.  Break.  Learn.  Share.  Repeat.</a:t>
            </a:r>
            <a:endParaRPr lang="en-US" sz="2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B1E33"/>
        </a:solidFill>
      </p:bgPr>
    </p:bg>
    <p:spTree>
      <p:nvGrpSpPr>
        <p:cNvPr id="1" name=""/>
        <p:cNvGrpSpPr/>
        <p:nvPr/>
      </p:nvGrpSpPr>
      <p:grpSpPr>
        <a:xfrm>
          <a:off x="0" y="0"/>
          <a:ext cx="0" cy="0"/>
          <a:chOff x="0" y="0"/>
          <a:chExt cx="0" cy="0"/>
        </a:xfrm>
      </p:grpSpPr>
      <p:sp>
        <p:nvSpPr>
          <p:cNvPr id="2" name="Text 0"/>
          <p:cNvSpPr txBox="1"/>
          <p:nvPr/>
        </p:nvSpPr>
        <p:spPr>
          <a:xfrm>
            <a:off x="822960" y="914400"/>
            <a:ext cx="6400800" cy="365760"/>
          </a:xfrm>
          <a:prstGeom prst="rect">
            <a:avLst/>
          </a:prstGeom>
          <a:noFill/>
          <a:ln/>
        </p:spPr>
        <p:txBody>
          <a:bodyPr wrap="square" lIns="0" tIns="0" rIns="0" bIns="0" rtlCol="0" anchor="ctr"/>
          <a:lstStyle/>
          <a:p>
            <a:pPr indent="0" marL="0">
              <a:buNone/>
            </a:pPr>
            <a:r>
              <a:rPr lang="en-US" sz="1300" b="1" spc="500" kern="0" dirty="0">
                <a:solidFill>
                  <a:srgbClr val="47C1FF"/>
                </a:solidFill>
                <a:latin typeface="Arial" pitchFamily="34" charset="0"/>
                <a:ea typeface="Arial" pitchFamily="34" charset="-122"/>
                <a:cs typeface="Arial" pitchFamily="34" charset="-120"/>
              </a:rPr>
              <a:t>THANK YOU</a:t>
            </a:r>
            <a:endParaRPr lang="en-US" sz="1300" dirty="0"/>
          </a:p>
        </p:txBody>
      </p:sp>
      <p:sp>
        <p:nvSpPr>
          <p:cNvPr id="3" name="Text 1"/>
          <p:cNvSpPr txBox="1"/>
          <p:nvPr/>
        </p:nvSpPr>
        <p:spPr>
          <a:xfrm>
            <a:off x="822960" y="1371600"/>
            <a:ext cx="6583680" cy="868680"/>
          </a:xfrm>
          <a:prstGeom prst="rect">
            <a:avLst/>
          </a:prstGeom>
          <a:noFill/>
          <a:ln/>
        </p:spPr>
        <p:txBody>
          <a:bodyPr wrap="square" lIns="0" tIns="0" rIns="0" bIns="0" rtlCol="0" anchor="ctr"/>
          <a:lstStyle/>
          <a:p>
            <a:pPr indent="0" marL="0">
              <a:buNone/>
            </a:pPr>
            <a:r>
              <a:rPr lang="en-US" sz="4800" b="1" dirty="0">
                <a:solidFill>
                  <a:srgbClr val="FFFFFF"/>
                </a:solidFill>
                <a:latin typeface="Arial" pitchFamily="34" charset="0"/>
                <a:ea typeface="Arial" pitchFamily="34" charset="-122"/>
                <a:cs typeface="Arial" pitchFamily="34" charset="-120"/>
              </a:rPr>
              <a:t>LET'S CONNECT</a:t>
            </a:r>
            <a:endParaRPr lang="en-US" sz="4800" dirty="0"/>
          </a:p>
        </p:txBody>
      </p:sp>
      <p:sp>
        <p:nvSpPr>
          <p:cNvPr id="4" name="Text 2"/>
          <p:cNvSpPr txBox="1"/>
          <p:nvPr/>
        </p:nvSpPr>
        <p:spPr>
          <a:xfrm>
            <a:off x="822960" y="2423160"/>
            <a:ext cx="6583680" cy="457200"/>
          </a:xfrm>
          <a:prstGeom prst="rect">
            <a:avLst/>
          </a:prstGeom>
          <a:noFill/>
          <a:ln/>
        </p:spPr>
        <p:txBody>
          <a:bodyPr wrap="square" lIns="0" tIns="0" rIns="0" bIns="0" rtlCol="0" anchor="ctr"/>
          <a:lstStyle/>
          <a:p>
            <a:pPr indent="0" marL="0">
              <a:buNone/>
            </a:pPr>
            <a:r>
              <a:rPr lang="en-US" sz="2200" b="1" dirty="0">
                <a:solidFill>
                  <a:srgbClr val="47C1FF"/>
                </a:solidFill>
                <a:latin typeface="Arial" pitchFamily="34" charset="0"/>
                <a:ea typeface="Arial" pitchFamily="34" charset="-122"/>
                <a:cs typeface="Arial" pitchFamily="34" charset="-120"/>
              </a:rPr>
              <a:t>Hari Om Vishwakarma</a:t>
            </a:r>
            <a:endParaRPr lang="en-US" sz="2200" dirty="0"/>
          </a:p>
        </p:txBody>
      </p:sp>
      <p:sp>
        <p:nvSpPr>
          <p:cNvPr id="5" name="Text 3"/>
          <p:cNvSpPr txBox="1"/>
          <p:nvPr/>
        </p:nvSpPr>
        <p:spPr>
          <a:xfrm>
            <a:off x="822960" y="2926080"/>
            <a:ext cx="6583680" cy="685800"/>
          </a:xfrm>
          <a:prstGeom prst="rect">
            <a:avLst/>
          </a:prstGeom>
          <a:noFill/>
          <a:ln/>
        </p:spPr>
        <p:txBody>
          <a:bodyPr wrap="square" lIns="0" tIns="0" rIns="0" bIns="0" rtlCol="0" anchor="ctr"/>
          <a:lstStyle/>
          <a:p>
            <a:pPr indent="0" marL="0">
              <a:lnSpc>
                <a:spcPts val="2000"/>
              </a:lnSpc>
              <a:buNone/>
            </a:pPr>
            <a:r>
              <a:rPr lang="en-US" sz="1400" dirty="0">
                <a:solidFill>
                  <a:srgbClr val="9FB3C8"/>
                </a:solidFill>
                <a:latin typeface="Arial" pitchFamily="34" charset="0"/>
                <a:ea typeface="Arial" pitchFamily="34" charset="-122"/>
                <a:cs typeface="Arial" pitchFamily="34" charset="-120"/>
              </a:rPr>
              <a:t>Flutter Developer  •  Freelancer</a:t>
            </a:r>
            <a:endParaRPr lang="en-US" sz="1400" dirty="0"/>
          </a:p>
          <a:p>
            <a:pPr indent="0" marL="0">
              <a:lnSpc>
                <a:spcPts val="2000"/>
              </a:lnSpc>
              <a:buNone/>
            </a:pPr>
            <a:r>
              <a:rPr lang="en-US" sz="1400" dirty="0">
                <a:solidFill>
                  <a:srgbClr val="9FB3C8"/>
                </a:solidFill>
                <a:latin typeface="Arial" pitchFamily="34" charset="0"/>
                <a:ea typeface="Arial" pitchFamily="34" charset="-122"/>
                <a:cs typeface="Arial" pitchFamily="34" charset="-120"/>
              </a:rPr>
              <a:t>Flutter Kanpur Co-organiser  •  Backend Developer</a:t>
            </a:r>
            <a:endParaRPr lang="en-US" sz="1400" dirty="0"/>
          </a:p>
        </p:txBody>
      </p:sp>
      <p:sp>
        <p:nvSpPr>
          <p:cNvPr id="6" name="Text 4"/>
          <p:cNvSpPr txBox="1"/>
          <p:nvPr/>
        </p:nvSpPr>
        <p:spPr>
          <a:xfrm>
            <a:off x="822960" y="3977640"/>
            <a:ext cx="6583680" cy="457200"/>
          </a:xfrm>
          <a:prstGeom prst="rect">
            <a:avLst/>
          </a:prstGeom>
          <a:noFill/>
          <a:ln/>
        </p:spPr>
        <p:txBody>
          <a:bodyPr wrap="square" lIns="0" tIns="0" rIns="0" bIns="0" rtlCol="0" anchor="ctr"/>
          <a:lstStyle/>
          <a:p>
            <a:pPr indent="0" marL="0">
              <a:buNone/>
            </a:pPr>
            <a:r>
              <a:rPr lang="en-US" sz="2400" b="1" dirty="0">
                <a:solidFill>
                  <a:srgbClr val="FFFFFF"/>
                </a:solidFill>
                <a:latin typeface="Arial" pitchFamily="34" charset="0"/>
                <a:ea typeface="Arial" pitchFamily="34" charset="-122"/>
                <a:cs typeface="Arial" pitchFamily="34" charset="-120"/>
              </a:rPr>
              <a:t>Scan the QR </a:t>
            </a:r>
            <a:pPr indent="0" marL="0">
              <a:buNone/>
            </a:pPr>
            <a:r>
              <a:rPr lang="en-US" sz="2400" b="1" dirty="0">
                <a:solidFill>
                  <a:srgbClr val="47C1FF"/>
                </a:solidFill>
                <a:latin typeface="Arial" pitchFamily="34" charset="0"/>
                <a:ea typeface="Arial" pitchFamily="34" charset="-122"/>
                <a:cs typeface="Arial" pitchFamily="34" charset="-120"/>
              </a:rPr>
              <a:t>→</a:t>
            </a:r>
            <a:endParaRPr lang="en-US" sz="2400" dirty="0"/>
          </a:p>
        </p:txBody>
      </p:sp>
      <p:sp>
        <p:nvSpPr>
          <p:cNvPr id="7" name="Text 5"/>
          <p:cNvSpPr txBox="1"/>
          <p:nvPr/>
        </p:nvSpPr>
        <p:spPr>
          <a:xfrm>
            <a:off x="822960" y="4480560"/>
            <a:ext cx="6583680" cy="365760"/>
          </a:xfrm>
          <a:prstGeom prst="rect">
            <a:avLst/>
          </a:prstGeom>
          <a:noFill/>
          <a:ln/>
        </p:spPr>
        <p:txBody>
          <a:bodyPr wrap="square" lIns="0" tIns="0" rIns="0" bIns="0" rtlCol="0" anchor="ctr"/>
          <a:lstStyle/>
          <a:p>
            <a:pPr indent="0" marL="0">
              <a:buNone/>
            </a:pPr>
            <a:r>
              <a:rPr lang="en-US" sz="1400" dirty="0">
                <a:solidFill>
                  <a:srgbClr val="9FB3C8"/>
                </a:solidFill>
                <a:latin typeface="Arial" pitchFamily="34" charset="0"/>
                <a:ea typeface="Arial" pitchFamily="34" charset="-122"/>
                <a:cs typeface="Arial" pitchFamily="34" charset="-120"/>
              </a:rPr>
              <a:t>One scan — LinkedIn, GitHub, Instagram &amp; Flutter Kanpur.</a:t>
            </a:r>
            <a:endParaRPr lang="en-US" sz="1400" dirty="0"/>
          </a:p>
        </p:txBody>
      </p:sp>
      <p:sp>
        <p:nvSpPr>
          <p:cNvPr id="8" name="Text 6"/>
          <p:cNvSpPr txBox="1"/>
          <p:nvPr/>
        </p:nvSpPr>
        <p:spPr>
          <a:xfrm>
            <a:off x="822960" y="5440680"/>
            <a:ext cx="6583680" cy="457200"/>
          </a:xfrm>
          <a:prstGeom prst="rect">
            <a:avLst/>
          </a:prstGeom>
          <a:noFill/>
          <a:ln/>
        </p:spPr>
        <p:txBody>
          <a:bodyPr wrap="square" lIns="0" tIns="0" rIns="0" bIns="0" rtlCol="0" anchor="ctr"/>
          <a:lstStyle/>
          <a:p>
            <a:pPr indent="0" marL="0">
              <a:buNone/>
            </a:pPr>
            <a:r>
              <a:rPr lang="en-US" sz="1700" i="1" dirty="0">
                <a:solidFill>
                  <a:srgbClr val="47C1FF"/>
                </a:solidFill>
                <a:latin typeface="Arial" pitchFamily="34" charset="0"/>
                <a:ea typeface="Arial" pitchFamily="34" charset="-122"/>
                <a:cs typeface="Arial" pitchFamily="34" charset="-120"/>
              </a:rPr>
              <a:t>I'd love to hear your questions.</a:t>
            </a:r>
            <a:endParaRPr lang="en-US" sz="1700" dirty="0"/>
          </a:p>
        </p:txBody>
      </p:sp>
      <p:sp>
        <p:nvSpPr>
          <p:cNvPr id="9" name="Shape 7"/>
          <p:cNvSpPr/>
          <p:nvPr/>
        </p:nvSpPr>
        <p:spPr>
          <a:xfrm>
            <a:off x="7818120" y="1188720"/>
            <a:ext cx="3840480" cy="4480560"/>
          </a:xfrm>
          <a:prstGeom prst="roundRect">
            <a:avLst>
              <a:gd name="adj" fmla="val 3810"/>
            </a:avLst>
          </a:prstGeom>
          <a:solidFill>
            <a:srgbClr val="FFFFFF"/>
          </a:solidFill>
          <a:ln/>
        </p:spPr>
      </p:sp>
      <p:pic>
        <p:nvPicPr>
          <p:cNvPr id="10" name="Image 0" descr="preencoded.png">    </p:cNvPr>
          <p:cNvPicPr>
            <a:picLocks noChangeAspect="1"/>
          </p:cNvPicPr>
          <p:nvPr/>
        </p:nvPicPr>
        <p:blipFill>
          <a:blip r:embed="rId1"/>
          <a:stretch>
            <a:fillRect/>
          </a:stretch>
        </p:blipFill>
        <p:spPr>
          <a:xfrm>
            <a:off x="8092440" y="1463040"/>
            <a:ext cx="3291840" cy="3291840"/>
          </a:xfrm>
          <a:prstGeom prst="rect">
            <a:avLst/>
          </a:prstGeom>
        </p:spPr>
      </p:pic>
      <p:sp>
        <p:nvSpPr>
          <p:cNvPr id="11" name="Text 8"/>
          <p:cNvSpPr txBox="1"/>
          <p:nvPr/>
        </p:nvSpPr>
        <p:spPr>
          <a:xfrm>
            <a:off x="7818120" y="4937760"/>
            <a:ext cx="3840480" cy="457200"/>
          </a:xfrm>
          <a:prstGeom prst="rect">
            <a:avLst/>
          </a:prstGeom>
          <a:noFill/>
          <a:ln/>
        </p:spPr>
        <p:txBody>
          <a:bodyPr wrap="square" lIns="0" tIns="0" rIns="0" bIns="0" rtlCol="0" anchor="ctr"/>
          <a:lstStyle/>
          <a:p>
            <a:pPr algn="ctr" indent="0" marL="0">
              <a:buNone/>
            </a:pPr>
            <a:r>
              <a:rPr lang="en-US" sz="1500" b="1" spc="300" kern="0" dirty="0">
                <a:solidFill>
                  <a:srgbClr val="0B1E33"/>
                </a:solidFill>
                <a:latin typeface="Arial" pitchFamily="34" charset="0"/>
                <a:ea typeface="Arial" pitchFamily="34" charset="-122"/>
                <a:cs typeface="Arial" pitchFamily="34" charset="-120"/>
              </a:rPr>
              <a:t>SCAN TO CONNECT</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2026-09-02T20:05:11Z</dcterms:created>
  <dcterms:modified xsi:type="dcterms:W3CDTF">2026-09-02T20:05:11Z</dcterms:modified>
</cp:coreProperties>
</file>